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68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51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16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148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53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163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15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5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16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50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59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169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60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52.xml"/>
  <Override ContentType="application/vnd.openxmlformats-officedocument.presentationml.notesSlide+xml" PartName="/ppt/notesSlides/notesSlide165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170.xml"/>
  <Override ContentType="application/vnd.openxmlformats-officedocument.presentationml.notesSlide+xml" PartName="/ppt/notesSlides/notesSlide167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15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49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5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16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16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158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1.xml"/>
  <Override ContentType="application/vnd.openxmlformats-officedocument.presentationml.slide+xml" PartName="/ppt/slides/slide164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48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13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156.xml"/>
  <Override ContentType="application/vnd.openxmlformats-officedocument.presentationml.slide+xml" PartName="/ppt/slides/slide170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71.xml"/>
  <Override ContentType="application/vnd.openxmlformats-officedocument.presentationml.slide+xml" PartName="/ppt/slides/slide166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36.xml"/>
  <Override ContentType="application/vnd.openxmlformats-officedocument.presentationml.slide+xml" PartName="/ppt/slides/slide154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53.xml"/>
  <Override ContentType="application/vnd.openxmlformats-officedocument.presentationml.slide+xml" PartName="/ppt/slides/slide141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68.xml"/>
  <Override ContentType="application/vnd.openxmlformats-officedocument.presentationml.slide+xml" PartName="/ppt/slides/slide118.xml"/>
  <Override ContentType="application/vnd.openxmlformats-officedocument.presentationml.slide+xml" PartName="/ppt/slides/slide142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98.xml"/>
  <Override ContentType="application/vnd.openxmlformats-officedocument.presentationml.slide+xml" PartName="/ppt/slides/slide152.xml"/>
  <Override ContentType="application/vnd.openxmlformats-officedocument.presentationml.slide+xml" PartName="/ppt/slides/slide125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20.xml"/>
  <Override ContentType="application/vnd.openxmlformats-officedocument.presentationml.slide+xml" PartName="/ppt/slides/slide16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31.xml"/>
  <Override ContentType="application/vnd.openxmlformats-officedocument.presentationml.slide+xml" PartName="/ppt/slides/slide159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114.xml"/>
  <Override ContentType="application/vnd.openxmlformats-officedocument.presentationml.slide+xml" PartName="/ppt/slides/slide163.xml"/>
  <Override ContentType="application/vnd.openxmlformats-officedocument.presentationml.slide+xml" PartName="/ppt/slides/slide31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50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39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95.xml"/>
  <Override ContentType="application/vnd.openxmlformats-officedocument.presentationml.slide+xml" PartName="/ppt/slides/slide15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157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165.xml"/>
  <Override ContentType="application/vnd.openxmlformats-officedocument.presentationml.slide+xml" PartName="/ppt/slides/slide34.xml"/>
  <Override ContentType="application/vnd.openxmlformats-officedocument.presentationml.slide+xml" PartName="/ppt/slides/slide122.xml"/>
  <Override ContentType="application/vnd.openxmlformats-officedocument.presentationml.slide+xml" PartName="/ppt/slides/slide130.xml"/>
  <Override ContentType="application/vnd.openxmlformats-officedocument.presentationml.slide+xml" PartName="/ppt/slides/slide147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40.xml"/>
  <Override ContentType="application/vnd.openxmlformats-officedocument.presentationml.slide+xml" PartName="/ppt/slides/slide11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153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149.xml"/>
  <Override ContentType="application/vnd.openxmlformats-officedocument.presentationml.slide+xml" PartName="/ppt/slides/slide49.xml"/>
  <Override ContentType="application/vnd.openxmlformats-officedocument.presentationml.slide+xml" PartName="/ppt/slides/slide124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167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169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51.xml"/>
  <Override ContentType="application/vnd.openxmlformats-officedocument.presentationml.slide+xml" PartName="/ppt/slides/slide109.xml"/>
  <Override ContentType="application/vnd.openxmlformats-officedocument.presentationml.slide+xml" PartName="/ppt/slides/slide134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160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143.xml"/>
  <Override ContentType="application/vnd.openxmlformats-officedocument.presentationml.slide+xml" PartName="/ppt/slides/slide117.xml"/>
  <Override ContentType="application/vnd.openxmlformats-officedocument.presentationml.slide+xml" PartName="/ppt/slides/slide145.xml"/>
  <Override ContentType="application/vnd.openxmlformats-officedocument.presentationml.slide+xml" PartName="/ppt/slides/slide132.xml"/>
  <Override ContentType="application/vnd.openxmlformats-officedocument.presentationml.slide+xml" PartName="/ppt/slides/slide162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128.xml"/>
  <Override ContentType="application/vnd.openxmlformats-officedocument.presentationml.slide+xml" PartName="/ppt/slides/slide158.xml"/>
  <Override ContentType="application/vnd.openxmlformats-officedocument.presentationml.slide+xml" PartName="/ppt/slides/slide92.xml"/>
  <Override ContentType="application/vnd.openxmlformats-officedocument.presentationml.slide+xml" PartName="/ppt/slides/slide115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  <p:sldId id="375" r:id="rId125"/>
    <p:sldId id="376" r:id="rId126"/>
    <p:sldId id="377" r:id="rId127"/>
    <p:sldId id="378" r:id="rId128"/>
    <p:sldId id="379" r:id="rId129"/>
    <p:sldId id="380" r:id="rId130"/>
    <p:sldId id="381" r:id="rId131"/>
    <p:sldId id="382" r:id="rId132"/>
    <p:sldId id="383" r:id="rId133"/>
    <p:sldId id="384" r:id="rId134"/>
    <p:sldId id="385" r:id="rId135"/>
    <p:sldId id="386" r:id="rId136"/>
    <p:sldId id="387" r:id="rId137"/>
    <p:sldId id="388" r:id="rId138"/>
    <p:sldId id="389" r:id="rId139"/>
    <p:sldId id="390" r:id="rId140"/>
    <p:sldId id="391" r:id="rId141"/>
    <p:sldId id="392" r:id="rId142"/>
    <p:sldId id="393" r:id="rId143"/>
    <p:sldId id="394" r:id="rId144"/>
    <p:sldId id="395" r:id="rId145"/>
    <p:sldId id="396" r:id="rId146"/>
    <p:sldId id="397" r:id="rId147"/>
    <p:sldId id="398" r:id="rId148"/>
    <p:sldId id="399" r:id="rId149"/>
    <p:sldId id="400" r:id="rId150"/>
    <p:sldId id="401" r:id="rId151"/>
    <p:sldId id="402" r:id="rId152"/>
    <p:sldId id="403" r:id="rId153"/>
    <p:sldId id="404" r:id="rId154"/>
    <p:sldId id="405" r:id="rId155"/>
    <p:sldId id="406" r:id="rId156"/>
    <p:sldId id="407" r:id="rId157"/>
    <p:sldId id="408" r:id="rId158"/>
    <p:sldId id="409" r:id="rId159"/>
    <p:sldId id="410" r:id="rId160"/>
    <p:sldId id="411" r:id="rId161"/>
    <p:sldId id="412" r:id="rId162"/>
    <p:sldId id="413" r:id="rId163"/>
    <p:sldId id="414" r:id="rId164"/>
    <p:sldId id="415" r:id="rId165"/>
    <p:sldId id="416" r:id="rId166"/>
    <p:sldId id="417" r:id="rId167"/>
    <p:sldId id="418" r:id="rId168"/>
    <p:sldId id="419" r:id="rId169"/>
    <p:sldId id="420" r:id="rId170"/>
    <p:sldId id="421" r:id="rId171"/>
    <p:sldId id="422" r:id="rId172"/>
    <p:sldId id="423" r:id="rId173"/>
    <p:sldId id="424" r:id="rId174"/>
    <p:sldId id="425" r:id="rId175"/>
  </p:sldIdLst>
  <p:sldSz cy="5143500" cx="9144000"/>
  <p:notesSz cx="6858000" cy="9144000"/>
  <p:embeddedFontLst>
    <p:embeddedFont>
      <p:font typeface="Raleway"/>
      <p:regular r:id="rId176"/>
      <p:bold r:id="rId177"/>
      <p:italic r:id="rId178"/>
      <p:boldItalic r:id="rId179"/>
    </p:embeddedFont>
    <p:embeddedFont>
      <p:font typeface="Roboto"/>
      <p:regular r:id="rId180"/>
      <p:bold r:id="rId181"/>
      <p:italic r:id="rId182"/>
      <p:boldItalic r:id="rId183"/>
    </p:embeddedFont>
    <p:embeddedFont>
      <p:font typeface="Montserrat"/>
      <p:regular r:id="rId184"/>
      <p:bold r:id="rId185"/>
      <p:italic r:id="rId186"/>
      <p:boldItalic r:id="rId187"/>
    </p:embeddedFont>
    <p:embeddedFont>
      <p:font typeface="Lato"/>
      <p:regular r:id="rId188"/>
      <p:bold r:id="rId189"/>
      <p:italic r:id="rId190"/>
      <p:boldItalic r:id="rId191"/>
    </p:embeddedFont>
    <p:embeddedFont>
      <p:font typeface="Montserrat Light"/>
      <p:regular r:id="rId192"/>
      <p:bold r:id="rId193"/>
      <p:italic r:id="rId194"/>
      <p:boldItalic r:id="rId195"/>
    </p:embeddedFont>
    <p:embeddedFont>
      <p:font typeface="Montserrat ExtraBold"/>
      <p:bold r:id="rId196"/>
      <p:boldItalic r:id="rId19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5470">
          <p15:clr>
            <a:srgbClr val="9AA0A6"/>
          </p15:clr>
        </p15:guide>
        <p15:guide id="2" orient="horz" pos="452">
          <p15:clr>
            <a:srgbClr val="9AA0A6"/>
          </p15:clr>
        </p15:guide>
        <p15:guide id="3" orient="horz" pos="3024">
          <p15:clr>
            <a:srgbClr val="9AA0A6"/>
          </p15:clr>
        </p15:guide>
        <p15:guide id="4" pos="286">
          <p15:clr>
            <a:srgbClr val="9AA0A6"/>
          </p15:clr>
        </p15:guide>
        <p15:guide id="5" pos="2880">
          <p15:clr>
            <a:srgbClr val="9AA0A6"/>
          </p15:clr>
        </p15:guide>
        <p15:guide id="6" pos="302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470"/>
        <p:guide pos="452" orient="horz"/>
        <p:guide pos="3024" orient="horz"/>
        <p:guide pos="286"/>
        <p:guide pos="2880"/>
        <p:guide pos="302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190" Type="http://schemas.openxmlformats.org/officeDocument/2006/relationships/font" Target="fonts/Lato-italic.fntdata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194" Type="http://schemas.openxmlformats.org/officeDocument/2006/relationships/font" Target="fonts/MontserratLight-italic.fntdata"/><Relationship Id="rId43" Type="http://schemas.openxmlformats.org/officeDocument/2006/relationships/slide" Target="slides/slide38.xml"/><Relationship Id="rId193" Type="http://schemas.openxmlformats.org/officeDocument/2006/relationships/font" Target="fonts/MontserratLight-bold.fntdata"/><Relationship Id="rId46" Type="http://schemas.openxmlformats.org/officeDocument/2006/relationships/slide" Target="slides/slide41.xml"/><Relationship Id="rId192" Type="http://schemas.openxmlformats.org/officeDocument/2006/relationships/font" Target="fonts/MontserratLight-regular.fntdata"/><Relationship Id="rId45" Type="http://schemas.openxmlformats.org/officeDocument/2006/relationships/slide" Target="slides/slide40.xml"/><Relationship Id="rId191" Type="http://schemas.openxmlformats.org/officeDocument/2006/relationships/font" Target="fonts/Lato-boldItalic.fntdata"/><Relationship Id="rId48" Type="http://schemas.openxmlformats.org/officeDocument/2006/relationships/slide" Target="slides/slide43.xml"/><Relationship Id="rId187" Type="http://schemas.openxmlformats.org/officeDocument/2006/relationships/font" Target="fonts/Montserrat-boldItalic.fntdata"/><Relationship Id="rId47" Type="http://schemas.openxmlformats.org/officeDocument/2006/relationships/slide" Target="slides/slide42.xml"/><Relationship Id="rId186" Type="http://schemas.openxmlformats.org/officeDocument/2006/relationships/font" Target="fonts/Montserrat-italic.fntdata"/><Relationship Id="rId185" Type="http://schemas.openxmlformats.org/officeDocument/2006/relationships/font" Target="fonts/Montserrat-bold.fntdata"/><Relationship Id="rId49" Type="http://schemas.openxmlformats.org/officeDocument/2006/relationships/slide" Target="slides/slide44.xml"/><Relationship Id="rId184" Type="http://schemas.openxmlformats.org/officeDocument/2006/relationships/font" Target="fonts/Montserrat-regular.fntdata"/><Relationship Id="rId189" Type="http://schemas.openxmlformats.org/officeDocument/2006/relationships/font" Target="fonts/Lato-bold.fntdata"/><Relationship Id="rId188" Type="http://schemas.openxmlformats.org/officeDocument/2006/relationships/font" Target="fonts/Lato-regular.fntdata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183" Type="http://schemas.openxmlformats.org/officeDocument/2006/relationships/font" Target="fonts/Roboto-boldItalic.fntdata"/><Relationship Id="rId32" Type="http://schemas.openxmlformats.org/officeDocument/2006/relationships/slide" Target="slides/slide27.xml"/><Relationship Id="rId182" Type="http://schemas.openxmlformats.org/officeDocument/2006/relationships/font" Target="fonts/Roboto-italic.fntdata"/><Relationship Id="rId35" Type="http://schemas.openxmlformats.org/officeDocument/2006/relationships/slide" Target="slides/slide30.xml"/><Relationship Id="rId181" Type="http://schemas.openxmlformats.org/officeDocument/2006/relationships/font" Target="fonts/Roboto-bold.fntdata"/><Relationship Id="rId34" Type="http://schemas.openxmlformats.org/officeDocument/2006/relationships/slide" Target="slides/slide29.xml"/><Relationship Id="rId180" Type="http://schemas.openxmlformats.org/officeDocument/2006/relationships/font" Target="fonts/Roboto-regular.fntdata"/><Relationship Id="rId37" Type="http://schemas.openxmlformats.org/officeDocument/2006/relationships/slide" Target="slides/slide32.xml"/><Relationship Id="rId176" Type="http://schemas.openxmlformats.org/officeDocument/2006/relationships/font" Target="fonts/Raleway-regular.fntdata"/><Relationship Id="rId36" Type="http://schemas.openxmlformats.org/officeDocument/2006/relationships/slide" Target="slides/slide31.xml"/><Relationship Id="rId175" Type="http://schemas.openxmlformats.org/officeDocument/2006/relationships/slide" Target="slides/slide170.xml"/><Relationship Id="rId39" Type="http://schemas.openxmlformats.org/officeDocument/2006/relationships/slide" Target="slides/slide34.xml"/><Relationship Id="rId174" Type="http://schemas.openxmlformats.org/officeDocument/2006/relationships/slide" Target="slides/slide169.xml"/><Relationship Id="rId38" Type="http://schemas.openxmlformats.org/officeDocument/2006/relationships/slide" Target="slides/slide33.xml"/><Relationship Id="rId173" Type="http://schemas.openxmlformats.org/officeDocument/2006/relationships/slide" Target="slides/slide168.xml"/><Relationship Id="rId179" Type="http://schemas.openxmlformats.org/officeDocument/2006/relationships/font" Target="fonts/Raleway-boldItalic.fntdata"/><Relationship Id="rId178" Type="http://schemas.openxmlformats.org/officeDocument/2006/relationships/font" Target="fonts/Raleway-italic.fntdata"/><Relationship Id="rId177" Type="http://schemas.openxmlformats.org/officeDocument/2006/relationships/font" Target="fonts/Raleway-bold.fnt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97" Type="http://schemas.openxmlformats.org/officeDocument/2006/relationships/font" Target="fonts/MontserratExtraBold-boldItalic.fntdata"/><Relationship Id="rId17" Type="http://schemas.openxmlformats.org/officeDocument/2006/relationships/slide" Target="slides/slide12.xml"/><Relationship Id="rId196" Type="http://schemas.openxmlformats.org/officeDocument/2006/relationships/font" Target="fonts/MontserratExtraBold-bold.fntdata"/><Relationship Id="rId16" Type="http://schemas.openxmlformats.org/officeDocument/2006/relationships/slide" Target="slides/slide11.xml"/><Relationship Id="rId195" Type="http://schemas.openxmlformats.org/officeDocument/2006/relationships/font" Target="fonts/MontserratLight-bold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8" Type="http://schemas.openxmlformats.org/officeDocument/2006/relationships/slide" Target="slides/slide83.xml"/><Relationship Id="rId150" Type="http://schemas.openxmlformats.org/officeDocument/2006/relationships/slide" Target="slides/slide145.xml"/><Relationship Id="rId87" Type="http://schemas.openxmlformats.org/officeDocument/2006/relationships/slide" Target="slides/slide82.xml"/><Relationship Id="rId89" Type="http://schemas.openxmlformats.org/officeDocument/2006/relationships/slide" Target="slides/slide84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149" Type="http://schemas.openxmlformats.org/officeDocument/2006/relationships/slide" Target="slides/slide144.xml"/><Relationship Id="rId4" Type="http://schemas.openxmlformats.org/officeDocument/2006/relationships/slideMaster" Target="slideMasters/slideMaster1.xml"/><Relationship Id="rId148" Type="http://schemas.openxmlformats.org/officeDocument/2006/relationships/slide" Target="slides/slide143.xml"/><Relationship Id="rId9" Type="http://schemas.openxmlformats.org/officeDocument/2006/relationships/slide" Target="slides/slide4.xml"/><Relationship Id="rId143" Type="http://schemas.openxmlformats.org/officeDocument/2006/relationships/slide" Target="slides/slide138.xml"/><Relationship Id="rId142" Type="http://schemas.openxmlformats.org/officeDocument/2006/relationships/slide" Target="slides/slide137.xml"/><Relationship Id="rId141" Type="http://schemas.openxmlformats.org/officeDocument/2006/relationships/slide" Target="slides/slide136.xml"/><Relationship Id="rId140" Type="http://schemas.openxmlformats.org/officeDocument/2006/relationships/slide" Target="slides/slide135.xml"/><Relationship Id="rId5" Type="http://schemas.openxmlformats.org/officeDocument/2006/relationships/notesMaster" Target="notesMasters/notesMaster1.xml"/><Relationship Id="rId147" Type="http://schemas.openxmlformats.org/officeDocument/2006/relationships/slide" Target="slides/slide142.xml"/><Relationship Id="rId6" Type="http://schemas.openxmlformats.org/officeDocument/2006/relationships/slide" Target="slides/slide1.xml"/><Relationship Id="rId146" Type="http://schemas.openxmlformats.org/officeDocument/2006/relationships/slide" Target="slides/slide141.xml"/><Relationship Id="rId7" Type="http://schemas.openxmlformats.org/officeDocument/2006/relationships/slide" Target="slides/slide2.xml"/><Relationship Id="rId145" Type="http://schemas.openxmlformats.org/officeDocument/2006/relationships/slide" Target="slides/slide140.xml"/><Relationship Id="rId8" Type="http://schemas.openxmlformats.org/officeDocument/2006/relationships/slide" Target="slides/slide3.xml"/><Relationship Id="rId144" Type="http://schemas.openxmlformats.org/officeDocument/2006/relationships/slide" Target="slides/slide139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139" Type="http://schemas.openxmlformats.org/officeDocument/2006/relationships/slide" Target="slides/slide134.xml"/><Relationship Id="rId138" Type="http://schemas.openxmlformats.org/officeDocument/2006/relationships/slide" Target="slides/slide133.xml"/><Relationship Id="rId137" Type="http://schemas.openxmlformats.org/officeDocument/2006/relationships/slide" Target="slides/slide132.xml"/><Relationship Id="rId132" Type="http://schemas.openxmlformats.org/officeDocument/2006/relationships/slide" Target="slides/slide127.xml"/><Relationship Id="rId131" Type="http://schemas.openxmlformats.org/officeDocument/2006/relationships/slide" Target="slides/slide126.xml"/><Relationship Id="rId130" Type="http://schemas.openxmlformats.org/officeDocument/2006/relationships/slide" Target="slides/slide125.xml"/><Relationship Id="rId136" Type="http://schemas.openxmlformats.org/officeDocument/2006/relationships/slide" Target="slides/slide131.xml"/><Relationship Id="rId135" Type="http://schemas.openxmlformats.org/officeDocument/2006/relationships/slide" Target="slides/slide130.xml"/><Relationship Id="rId134" Type="http://schemas.openxmlformats.org/officeDocument/2006/relationships/slide" Target="slides/slide129.xml"/><Relationship Id="rId133" Type="http://schemas.openxmlformats.org/officeDocument/2006/relationships/slide" Target="slides/slide12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6" Type="http://schemas.openxmlformats.org/officeDocument/2006/relationships/slide" Target="slides/slide61.xml"/><Relationship Id="rId172" Type="http://schemas.openxmlformats.org/officeDocument/2006/relationships/slide" Target="slides/slide167.xml"/><Relationship Id="rId65" Type="http://schemas.openxmlformats.org/officeDocument/2006/relationships/slide" Target="slides/slide60.xml"/><Relationship Id="rId171" Type="http://schemas.openxmlformats.org/officeDocument/2006/relationships/slide" Target="slides/slide166.xml"/><Relationship Id="rId68" Type="http://schemas.openxmlformats.org/officeDocument/2006/relationships/slide" Target="slides/slide63.xml"/><Relationship Id="rId170" Type="http://schemas.openxmlformats.org/officeDocument/2006/relationships/slide" Target="slides/slide165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165" Type="http://schemas.openxmlformats.org/officeDocument/2006/relationships/slide" Target="slides/slide160.xml"/><Relationship Id="rId69" Type="http://schemas.openxmlformats.org/officeDocument/2006/relationships/slide" Target="slides/slide64.xml"/><Relationship Id="rId164" Type="http://schemas.openxmlformats.org/officeDocument/2006/relationships/slide" Target="slides/slide159.xml"/><Relationship Id="rId163" Type="http://schemas.openxmlformats.org/officeDocument/2006/relationships/slide" Target="slides/slide158.xml"/><Relationship Id="rId162" Type="http://schemas.openxmlformats.org/officeDocument/2006/relationships/slide" Target="slides/slide157.xml"/><Relationship Id="rId169" Type="http://schemas.openxmlformats.org/officeDocument/2006/relationships/slide" Target="slides/slide164.xml"/><Relationship Id="rId168" Type="http://schemas.openxmlformats.org/officeDocument/2006/relationships/slide" Target="slides/slide163.xml"/><Relationship Id="rId167" Type="http://schemas.openxmlformats.org/officeDocument/2006/relationships/slide" Target="slides/slide162.xml"/><Relationship Id="rId166" Type="http://schemas.openxmlformats.org/officeDocument/2006/relationships/slide" Target="slides/slide161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5" Type="http://schemas.openxmlformats.org/officeDocument/2006/relationships/slide" Target="slides/slide50.xml"/><Relationship Id="rId161" Type="http://schemas.openxmlformats.org/officeDocument/2006/relationships/slide" Target="slides/slide156.xml"/><Relationship Id="rId54" Type="http://schemas.openxmlformats.org/officeDocument/2006/relationships/slide" Target="slides/slide49.xml"/><Relationship Id="rId160" Type="http://schemas.openxmlformats.org/officeDocument/2006/relationships/slide" Target="slides/slide155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159" Type="http://schemas.openxmlformats.org/officeDocument/2006/relationships/slide" Target="slides/slide154.xml"/><Relationship Id="rId59" Type="http://schemas.openxmlformats.org/officeDocument/2006/relationships/slide" Target="slides/slide54.xml"/><Relationship Id="rId154" Type="http://schemas.openxmlformats.org/officeDocument/2006/relationships/slide" Target="slides/slide149.xml"/><Relationship Id="rId58" Type="http://schemas.openxmlformats.org/officeDocument/2006/relationships/slide" Target="slides/slide53.xml"/><Relationship Id="rId153" Type="http://schemas.openxmlformats.org/officeDocument/2006/relationships/slide" Target="slides/slide148.xml"/><Relationship Id="rId152" Type="http://schemas.openxmlformats.org/officeDocument/2006/relationships/slide" Target="slides/slide147.xml"/><Relationship Id="rId151" Type="http://schemas.openxmlformats.org/officeDocument/2006/relationships/slide" Target="slides/slide146.xml"/><Relationship Id="rId158" Type="http://schemas.openxmlformats.org/officeDocument/2006/relationships/slide" Target="slides/slide153.xml"/><Relationship Id="rId157" Type="http://schemas.openxmlformats.org/officeDocument/2006/relationships/slide" Target="slides/slide152.xml"/><Relationship Id="rId156" Type="http://schemas.openxmlformats.org/officeDocument/2006/relationships/slide" Target="slides/slide151.xml"/><Relationship Id="rId155" Type="http://schemas.openxmlformats.org/officeDocument/2006/relationships/slide" Target="slides/slide150.xml"/><Relationship Id="rId107" Type="http://schemas.openxmlformats.org/officeDocument/2006/relationships/slide" Target="slides/slide102.xml"/><Relationship Id="rId106" Type="http://schemas.openxmlformats.org/officeDocument/2006/relationships/slide" Target="slides/slide101.xml"/><Relationship Id="rId105" Type="http://schemas.openxmlformats.org/officeDocument/2006/relationships/slide" Target="slides/slide100.xml"/><Relationship Id="rId104" Type="http://schemas.openxmlformats.org/officeDocument/2006/relationships/slide" Target="slides/slide99.xml"/><Relationship Id="rId109" Type="http://schemas.openxmlformats.org/officeDocument/2006/relationships/slide" Target="slides/slide104.xml"/><Relationship Id="rId108" Type="http://schemas.openxmlformats.org/officeDocument/2006/relationships/slide" Target="slides/slide103.xml"/><Relationship Id="rId103" Type="http://schemas.openxmlformats.org/officeDocument/2006/relationships/slide" Target="slides/slide98.xml"/><Relationship Id="rId102" Type="http://schemas.openxmlformats.org/officeDocument/2006/relationships/slide" Target="slides/slide97.xml"/><Relationship Id="rId101" Type="http://schemas.openxmlformats.org/officeDocument/2006/relationships/slide" Target="slides/slide96.xml"/><Relationship Id="rId100" Type="http://schemas.openxmlformats.org/officeDocument/2006/relationships/slide" Target="slides/slide95.xml"/><Relationship Id="rId129" Type="http://schemas.openxmlformats.org/officeDocument/2006/relationships/slide" Target="slides/slide124.xml"/><Relationship Id="rId128" Type="http://schemas.openxmlformats.org/officeDocument/2006/relationships/slide" Target="slides/slide123.xml"/><Relationship Id="rId127" Type="http://schemas.openxmlformats.org/officeDocument/2006/relationships/slide" Target="slides/slide122.xml"/><Relationship Id="rId126" Type="http://schemas.openxmlformats.org/officeDocument/2006/relationships/slide" Target="slides/slide121.xml"/><Relationship Id="rId121" Type="http://schemas.openxmlformats.org/officeDocument/2006/relationships/slide" Target="slides/slide116.xml"/><Relationship Id="rId120" Type="http://schemas.openxmlformats.org/officeDocument/2006/relationships/slide" Target="slides/slide115.xml"/><Relationship Id="rId125" Type="http://schemas.openxmlformats.org/officeDocument/2006/relationships/slide" Target="slides/slide120.xml"/><Relationship Id="rId124" Type="http://schemas.openxmlformats.org/officeDocument/2006/relationships/slide" Target="slides/slide119.xml"/><Relationship Id="rId123" Type="http://schemas.openxmlformats.org/officeDocument/2006/relationships/slide" Target="slides/slide118.xml"/><Relationship Id="rId122" Type="http://schemas.openxmlformats.org/officeDocument/2006/relationships/slide" Target="slides/slide117.xml"/><Relationship Id="rId95" Type="http://schemas.openxmlformats.org/officeDocument/2006/relationships/slide" Target="slides/slide90.xml"/><Relationship Id="rId94" Type="http://schemas.openxmlformats.org/officeDocument/2006/relationships/slide" Target="slides/slide89.xml"/><Relationship Id="rId97" Type="http://schemas.openxmlformats.org/officeDocument/2006/relationships/slide" Target="slides/slide92.xml"/><Relationship Id="rId96" Type="http://schemas.openxmlformats.org/officeDocument/2006/relationships/slide" Target="slides/slide91.xml"/><Relationship Id="rId99" Type="http://schemas.openxmlformats.org/officeDocument/2006/relationships/slide" Target="slides/slide94.xml"/><Relationship Id="rId98" Type="http://schemas.openxmlformats.org/officeDocument/2006/relationships/slide" Target="slides/slide93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3" Type="http://schemas.openxmlformats.org/officeDocument/2006/relationships/slide" Target="slides/slide88.xml"/><Relationship Id="rId92" Type="http://schemas.openxmlformats.org/officeDocument/2006/relationships/slide" Target="slides/slide87.xml"/><Relationship Id="rId118" Type="http://schemas.openxmlformats.org/officeDocument/2006/relationships/slide" Target="slides/slide113.xml"/><Relationship Id="rId117" Type="http://schemas.openxmlformats.org/officeDocument/2006/relationships/slide" Target="slides/slide112.xml"/><Relationship Id="rId116" Type="http://schemas.openxmlformats.org/officeDocument/2006/relationships/slide" Target="slides/slide111.xml"/><Relationship Id="rId115" Type="http://schemas.openxmlformats.org/officeDocument/2006/relationships/slide" Target="slides/slide110.xml"/><Relationship Id="rId119" Type="http://schemas.openxmlformats.org/officeDocument/2006/relationships/slide" Target="slides/slide114.xml"/><Relationship Id="rId110" Type="http://schemas.openxmlformats.org/officeDocument/2006/relationships/slide" Target="slides/slide105.xml"/><Relationship Id="rId114" Type="http://schemas.openxmlformats.org/officeDocument/2006/relationships/slide" Target="slides/slide109.xml"/><Relationship Id="rId113" Type="http://schemas.openxmlformats.org/officeDocument/2006/relationships/slide" Target="slides/slide108.xml"/><Relationship Id="rId112" Type="http://schemas.openxmlformats.org/officeDocument/2006/relationships/slide" Target="slides/slide107.xml"/><Relationship Id="rId111" Type="http://schemas.openxmlformats.org/officeDocument/2006/relationships/slide" Target="slides/slide106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0c5dd89c6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g10c5dd89c6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0bd548883e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" name="Google Shape;60;g10bd548883e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0bd548883e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" name="Google Shape;68;g10bd548883e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0bd548883e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g10bd548883e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0bd548883e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" name="Google Shape;88;g10bd548883e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0bd548883e_0_2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g10bd548883e_0_2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3d909407df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13d909407df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3ff68a980f_1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g13ff68a980f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13d909407df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g13d909407df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3d909407df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g13d909407df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ced4442ed72e7be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g2ced4442ed72e7be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ced4442ed72e7be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g2ced4442ed72e7be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ced4442ed72e7be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g2ced4442ed72e7be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7c2e9bb07417376b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g7c2e9bb07417376b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7c2e9bb07417376b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g7c2e9bb07417376b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13d909407df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" name="Google Shape;208;g13d909407df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fdb73ef85a_2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gfdb73ef85a_2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7c2e9bb07417376b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" name="Google Shape;230;g7c2e9bb07417376b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3d909407df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" name="Google Shape;241;g13d909407df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37468ff09e0da3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g337468ff09e0da3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3d909407df_0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g13d909407df_0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fdb73ef85a_2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4" name="Google Shape;274;gfdb73ef85a_2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3d909407df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5" name="Google Shape;285;g13d909407df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5c8c4e8088bd0cde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6" name="Google Shape;296;g5c8c4e8088bd0cde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13d909407df_0_1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7" name="Google Shape;307;g13d909407df_0_1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13d909407df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8" name="Google Shape;318;g13d909407df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4154c9bbc94ced04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9" name="Google Shape;329;g4154c9bbc94ced0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fdb73ef85a_2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0" name="Google Shape;340;gfdb73ef85a_2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4154c9bbc94ced04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1" name="Google Shape;351;g4154c9bbc94ced04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3d909407df_0_1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2" name="Google Shape;362;g13d909407df_0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13d909407df_0_2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3" name="Google Shape;373;g13d909407df_0_2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3d909407df_0_2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4" name="Google Shape;384;g13d909407df_0_2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13d909407df_0_2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5" name="Google Shape;395;g13d909407df_0_2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13d909407df_0_2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6" name="Google Shape;406;g13d909407df_0_2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13da3f7058b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7" name="Google Shape;417;g13da3f7058b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13da3f7058b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8" name="Google Shape;428;g13da3f7058b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142483dc52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9" name="Google Shape;439;g142483dc52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13fd7c64969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0" name="Google Shape;450;g13fd7c64969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13da3f7058b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0" name="Google Shape;460;g13da3f7058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3da3f7058b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1" name="Google Shape;471;g13da3f7058b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g13da3f7058b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2" name="Google Shape;482;g13da3f7058b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13da3f7058b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3" name="Google Shape;493;g13da3f7058b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g13da3f7058b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4" name="Google Shape;504;g13da3f7058b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13da3f7058b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5" name="Google Shape;515;g13da3f7058b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13da3f7058b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6" name="Google Shape;526;g13da3f7058b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g13da3f7058b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7" name="Google Shape;537;g13da3f7058b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13da3f7058b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8" name="Google Shape;548;g13da3f7058b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13da3f7058b_0_1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9" name="Google Shape;559;g13da3f7058b_0_1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g13da3f7058b_0_2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0" name="Google Shape;570;g13da3f7058b_0_2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13da3f7058b_0_5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1" name="Google Shape;581;g13da3f7058b_0_5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13da3f7058b_0_5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1" name="Google Shape;591;g13da3f7058b_0_5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g13da3f7058b_0_4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2" name="Google Shape;602;g13da3f7058b_0_4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g13dd34cb459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4" name="Google Shape;614;g13dd34cb45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13dd34cb459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7" name="Google Shape;627;g13dd34cb459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7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13dd34cb459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9" name="Google Shape;639;g13dd34cb459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13dd34cb45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1" name="Google Shape;651;g13dd34cb45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g13dd34cb459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2" name="Google Shape;662;g13dd34cb459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g13dd34cb459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4" name="Google Shape;674;g13dd34cb459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13e37ed7fbe_8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6" name="Google Shape;686;g13e37ed7fbe_8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13dd34cb459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7" name="Google Shape;697;g13dd34cb459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g142483dc52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9" name="Google Shape;709;g142483dc52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g13eaa9b20fd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1" name="Google Shape;721;g13eaa9b20fd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g13eaa9b20fd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2" name="Google Shape;732;g13eaa9b20fd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gf4970c87e5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3" name="Google Shape;743;gf4970c87e5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g13e19a68169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5" name="Google Shape;755;g13e19a68169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5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g13e37ed7fbe_1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7" name="Google Shape;767;g13e37ed7fbe_1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g13dd34cb459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9" name="Google Shape;779;g13dd34cb459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13dd34cb459_0_2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1" name="Google Shape;791;g13dd34cb459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g13dd34cb459_0_2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3" name="Google Shape;803;g13dd34cb459_0_2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g13dd34cb459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5" name="Google Shape;815;g13dd34cb459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13e19a68169_3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7" name="Google Shape;827;g13e19a68169_3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7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g13e19a68169_3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9" name="Google Shape;839;g13e19a68169_3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g13e19a68169_3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1" name="Google Shape;851;g13e19a68169_3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13dd34cb459_0_3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3" name="Google Shape;863;g13dd34cb459_0_3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3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g13e1dd96bd3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5" name="Google Shape;875;g13e1dd96bd3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13e37ed7fbe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7" name="Google Shape;887;g13e37ed7fbe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7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g13e37ed7fbe_1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9" name="Google Shape;899;g13e37ed7fbe_1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9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Google Shape;910;g13e37ed7fbe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1" name="Google Shape;911;g13e37ed7fbe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g13dd34cb459_0_4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3" name="Google Shape;923;g13dd34cb459_0_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3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Google Shape;934;g13dd34cb459_0_4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5" name="Google Shape;935;g13dd34cb459_0_4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5" name="Shape 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" name="Google Shape;946;g13e37ed7fbe_1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7" name="Google Shape;947;g13e37ed7fbe_1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7" name="Shape 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Google Shape;958;g13e37ed7fbe_1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9" name="Google Shape;959;g13e37ed7fbe_1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Google Shape;970;g13dd34cb459_0_5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1" name="Google Shape;971;g13dd34cb459_0_5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g13dd34cb459_0_6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3" name="Google Shape;983;g13dd34cb459_0_6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3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g13dd34cb459_0_4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5" name="Google Shape;995;g13dd34cb459_0_4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5" name="Shape 1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6" name="Google Shape;1006;g13e37ed7fbe_1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7" name="Google Shape;1007;g13e37ed7fbe_1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7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13e37ed7fbe_1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9" name="Google Shape;1019;g13e37ed7fbe_1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8" name="Shape 10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Google Shape;1029;g13dd34cb459_0_5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0" name="Google Shape;1030;g13dd34cb459_0_5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0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g13dd34cb459_0_5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2" name="Google Shape;1042;g13dd34cb459_0_5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2" name="Shape 1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Google Shape;1053;g13dd34cb459_0_5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4" name="Google Shape;1054;g13dd34cb459_0_5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4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g13dd34cb459_0_5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6" name="Google Shape;1066;g13dd34cb459_0_5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6" name="Shape 1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7" name="Google Shape;1077;g13e37ed7fbe_1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8" name="Google Shape;1078;g13e37ed7fbe_1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8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g13dd34cb459_0_6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0" name="Google Shape;1090;g13dd34cb459_0_6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0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g13dd34cb459_0_7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2" name="Google Shape;1102;g13dd34cb459_0_7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2" name="Shape 1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3" name="Google Shape;1113;g13fd7c64969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4" name="Google Shape;1114;g13fd7c64969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4" name="Shape 1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g13e37ed7fbe_1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6" name="Google Shape;1126;g13e37ed7fbe_1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6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g13ebf131432_7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8" name="Google Shape;1138;g13ebf131432_7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8" name="Shape 1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" name="Google Shape;1149;g13e37ed7fbe_1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0" name="Google Shape;1150;g13e37ed7fbe_1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0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g142483dc529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2" name="Google Shape;1162;g142483dc529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2" name="Shape 1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" name="Google Shape;1173;g13dd34cb459_0_7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4" name="Google Shape;1174;g13dd34cb459_0_7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3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g13e417e595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5" name="Google Shape;1185;g13e417e595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5" name="Shape 1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Google Shape;1196;g13e417e595c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7" name="Google Shape;1197;g13e417e595c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7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" name="Google Shape;1208;g13dd34cb459_0_7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9" name="Google Shape;1209;g13dd34cb459_0_7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9" name="Shape 1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0" name="Google Shape;1220;g13e417e595c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1" name="Google Shape;1221;g13e417e595c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1" name="Shape 1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" name="Google Shape;1232;g13ebf13143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3" name="Google Shape;1233;g13ebf13143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3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13dd34cb459_0_8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5" name="Google Shape;1245;g13dd34cb459_0_8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5" name="Shape 1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" name="Google Shape;1256;g13dd34cb459_0_8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7" name="Google Shape;1257;g13dd34cb459_0_8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7" name="Shape 1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" name="Google Shape;1268;g13dd34cb459_0_8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9" name="Google Shape;1269;g13dd34cb459_0_8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4" name="Shape 1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" name="Google Shape;1285;g13dd34cb459_0_8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6" name="Google Shape;1286;g13dd34cb459_0_8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6" name="Shape 1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7" name="Google Shape;1297;g142149676e6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8" name="Google Shape;1298;g142149676e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7" name="Shape 1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8" name="Google Shape;1308;g142149674bb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9" name="Google Shape;1309;g142149674bb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8" name="Shape 1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9" name="Google Shape;1319;g13ebf131432_4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0" name="Google Shape;1320;g13ebf131432_4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0" name="Shape 1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" name="Google Shape;1331;g13ebf131432_4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2" name="Google Shape;1332;g13ebf131432_4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2" name="Shape 1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" name="Google Shape;1343;g13ebf131432_4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4" name="Google Shape;1344;g13ebf131432_4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4" name="Shape 1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5" name="Google Shape;1355;g13dd34cb459_0_9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6" name="Google Shape;1356;g13dd34cb459_0_9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6" name="Shape 1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7" name="Google Shape;1367;g13ebf131432_5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8" name="Google Shape;1368;g13ebf131432_5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8" name="Shape 1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9" name="Google Shape;1379;g13dd34cb459_0_9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0" name="Google Shape;1380;g13dd34cb459_0_9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0" name="Shape 1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1" name="Google Shape;1391;g13ebf131432_6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2" name="Google Shape;1392;g13ebf131432_6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2" name="Shape 1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" name="Google Shape;1403;g13ebf131432_6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4" name="Google Shape;1404;g13ebf131432_6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4" name="Shape 1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5" name="Google Shape;1415;g13ebf131432_6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6" name="Google Shape;1416;g13ebf131432_6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6" name="Shape 1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7" name="Google Shape;1427;g13ebf131432_7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8" name="Google Shape;1428;g13ebf131432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8" name="Shape 1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" name="Google Shape;1439;g13ebf131432_7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0" name="Google Shape;1440;g13ebf131432_7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0" name="Shape 1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1" name="Google Shape;1451;g13ebf131432_7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2" name="Google Shape;1452;g13ebf131432_7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2" name="Shape 1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3" name="Google Shape;1463;g142483dc529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64" name="Google Shape;1464;g142483dc529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4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5" name="Google Shape;1475;g13ed886ddc0_8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6" name="Google Shape;1476;g13ed886ddc0_8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5" name="Shape 1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6" name="Google Shape;1486;g13ed886ddc0_1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7" name="Google Shape;1487;g13ed886ddc0_1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7" name="Shape 1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" name="Google Shape;1498;g13ed886ddc0_12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9" name="Google Shape;1499;g13ed886ddc0_12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9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g13ed886ddc0_12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1" name="Google Shape;1511;g13ed886ddc0_12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1" name="Shape 1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2" name="Google Shape;1522;g13e37ed7fbe_4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3" name="Google Shape;1523;g13e37ed7fbe_4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4" name="Shape 1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5" name="Google Shape;1535;g13e37ed7fbe_4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6" name="Google Shape;1536;g13e37ed7fbe_4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6" name="Shape 1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7" name="Google Shape;1547;g13e37ed7fbe_4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8" name="Google Shape;1548;g13e37ed7fbe_4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8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g13e37ed7fbe_4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0" name="Google Shape;1560;g13e37ed7fbe_4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0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g13e37ed7fbe_4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2" name="Google Shape;1572;g13e37ed7fbe_4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2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g13ee05d3382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4" name="Google Shape;1584;g13ee05d3382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5" name="Shape 1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6" name="Google Shape;1596;g13ee05d580c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7" name="Google Shape;1597;g13ee05d580c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7" name="Shape 1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8" name="Google Shape;1608;g13ee05d580c_5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9" name="Google Shape;1609;g13ee05d580c_5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9" name="Shape 1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0" name="Google Shape;1620;g13ee05d580c_7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1" name="Google Shape;1621;g13ee05d580c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1" name="Shape 1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2" name="Google Shape;1632;g13ee05d580c_7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3" name="Google Shape;1633;g13ee05d580c_7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3" name="Shape 1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4" name="Google Shape;1644;g13ee05d580c_7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5" name="Google Shape;1645;g13ee05d580c_7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5" name="Shape 1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6" name="Google Shape;1656;g13ee05d580c_7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57" name="Google Shape;1657;g13ee05d580c_7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7" name="Shape 1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8" name="Google Shape;1668;g13ee05d580c_7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9" name="Google Shape;1669;g13ee05d580c_7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9" name="Shape 1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" name="Google Shape;1680;g13ee05d580c_7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1" name="Google Shape;1681;g13ee05d580c_7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1" name="Shape 1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2" name="Google Shape;1692;g13e37ed7fbe_4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3" name="Google Shape;1693;g13e37ed7fbe_4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3" name="Shape 1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4" name="Google Shape;1704;g13ee05d580c_7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5" name="Google Shape;1705;g13ee05d580c_7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5" name="Shape 1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6" name="Google Shape;1716;g13ee05d580c_7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7" name="Google Shape;1717;g13ee05d580c_7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7" name="Shape 1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8" name="Google Shape;1728;g13e37ed7fbe_12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9" name="Google Shape;1729;g13e37ed7fbe_12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7" name="Shape 1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8" name="Google Shape;1738;g6451a61817584c7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9" name="Google Shape;1739;g6451a61817584c7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9" name="Shape 1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0" name="Google Shape;1750;g7432816602dea0d9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1" name="Google Shape;1751;g7432816602dea0d9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1" name="Shape 1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2" name="Google Shape;1762;g7432816602dea0d9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3" name="Google Shape;1763;g7432816602dea0d9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3" name="Shape 1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4" name="Google Shape;1774;g13e37ed7fbe_1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5" name="Google Shape;1775;g13e37ed7fbe_1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5" name="Shape 1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6" name="Google Shape;1786;g13e37ed7fbe_13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7" name="Google Shape;1787;g13e37ed7fbe_13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7" name="Shape 1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8" name="Google Shape;1798;g13e37ed7fbe_13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9" name="Google Shape;1799;g13e37ed7fbe_13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9" name="Shape 1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0" name="Google Shape;1810;g10bd548883e_0_2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1" name="Google Shape;1811;g10bd548883e_0_2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9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13ebf131432_9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1" name="Google Shape;1821;g13ebf131432_9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9" name="Shape 1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0" name="Google Shape;1830;g10bd548883e_0_2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1" name="Google Shape;1831;g10bd548883e_0_2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8" name="Shape 1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9" name="Google Shape;1839;g10bd548883e_0_2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0" name="Google Shape;1840;g10bd548883e_0_2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g10bd548883e_0_3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3" name="Google Shape;1853;g10bd548883e_0_3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3" name="Shape 1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4" name="Google Shape;1864;g10bd548883e_0_4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5" name="Google Shape;1865;g10bd548883e_0_4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6" name="Shape 1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7" name="Google Shape;1877;g10bd548883e_0_4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8" name="Google Shape;1878;g10bd548883e_0_4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8" name="Shape 1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9" name="Google Shape;1889;g10cdac2c16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0" name="Google Shape;1890;g10cdac2c16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1" name="Shape 1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2" name="Google Shape;1902;g10cdac2c16d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3" name="Google Shape;1903;g10cdac2c16d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3" name="Shape 1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" name="Google Shape;1914;g10cdac2c16d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5" name="Google Shape;1915;g10cdac2c16d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6" name="Shape 1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7" name="Google Shape;1927;g10cdac2c16d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8" name="Google Shape;1928;g10cdac2c16d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8" name="Shape 1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9" name="Google Shape;1939;g10cdac2c16d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0" name="Google Shape;1940;g10cdac2c16d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1" name="Shape 1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2" name="Google Shape;1952;g10cdac2c16d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3" name="Google Shape;1953;g10cdac2c16d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3" name="Shape 1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4" name="Google Shape;1964;g10bd548883e_0_4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5" name="Google Shape;1965;g10bd548883e_0_4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3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4" name="Google Shape;1974;g13ed886ddc0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5" name="Google Shape;1975;g13ed886ddc0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3" name="Shape 1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4" name="Google Shape;1984;g13ed886ddc0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5" name="Google Shape;1985;g13ed886ddc0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3" name="Shape 1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4" name="Google Shape;1994;g10c5dd89c66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5" name="Google Shape;1995;g10c5dd89c66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3" name="Shape 2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4" name="Google Shape;2004;g10bd548883e_0_3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5" name="Google Shape;2005;g10bd548883e_0_3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qasp2020.bps.go.id/posts/84f97df21abb4947afd5e271bb586f04/interoperability/definisi-interoperabilitas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verisign.com/en_US/website-presence/online/what-is-a-url/index.xhtml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madooei.github.io/cs421_sp20_homepage/client-server-app/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2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ww.w3.org/XML/" TargetMode="External"/><Relationship Id="rId4" Type="http://schemas.openxmlformats.org/officeDocument/2006/relationships/hyperlink" Target="https://byjusexamprep.com/application-layer-protocols-dns-smtp-pop-ftp-http-i" TargetMode="External"/><Relationship Id="rId10" Type="http://schemas.openxmlformats.org/officeDocument/2006/relationships/image" Target="../media/image24.png"/><Relationship Id="rId9" Type="http://schemas.openxmlformats.org/officeDocument/2006/relationships/image" Target="../media/image4.png"/><Relationship Id="rId5" Type="http://schemas.openxmlformats.org/officeDocument/2006/relationships/hyperlink" Target="https://byjusexamprep.com/application-layer-protocols-dns-smtp-pop-ftp-http-i" TargetMode="External"/><Relationship Id="rId6" Type="http://schemas.openxmlformats.org/officeDocument/2006/relationships/hyperlink" Target="https://www.techtarget.com/whatis/definition/HTTP-Hypertext-Transfer-Protocol" TargetMode="External"/><Relationship Id="rId7" Type="http://schemas.openxmlformats.org/officeDocument/2006/relationships/hyperlink" Target="https://www.geeksforgeeks.org/simple-mail-transfer-protocol-smtp/" TargetMode="External"/><Relationship Id="rId8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2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3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kumparan.com/kumparantech/apa-itu-front-end-dan-back-end-di-dunia-teknologi-1qxlD60BCjk" TargetMode="External"/><Relationship Id="rId4" Type="http://schemas.openxmlformats.org/officeDocument/2006/relationships/hyperlink" Target="https://kotlinlang.org/" TargetMode="External"/><Relationship Id="rId10" Type="http://schemas.openxmlformats.org/officeDocument/2006/relationships/image" Target="../media/image49.png"/><Relationship Id="rId9" Type="http://schemas.openxmlformats.org/officeDocument/2006/relationships/image" Target="../media/image4.png"/><Relationship Id="rId5" Type="http://schemas.openxmlformats.org/officeDocument/2006/relationships/hyperlink" Target="https://kumparan.com/kumparantech/apa-itu-front-end-dan-back-end-di-dunia-teknologi-1qxlD60BCjk" TargetMode="External"/><Relationship Id="rId6" Type="http://schemas.openxmlformats.org/officeDocument/2006/relationships/hyperlink" Target="https://www.java.com/" TargetMode="External"/><Relationship Id="rId7" Type="http://schemas.openxmlformats.org/officeDocument/2006/relationships/hyperlink" Target="https://www.python.org/" TargetMode="External"/><Relationship Id="rId8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cheatography.com/kstep/cheat-sheets/http-status-codes/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4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28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1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6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61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0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4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0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48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hyperlink" Target="https://www.toolsqa.com/postman/environment-variables-in-postman/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45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8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1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hyperlink" Target="https://www.postman.com/downloads/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55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1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2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hyperlink" Target="https://youtu.be/VuLI_JK3fWU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54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59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.png"/><Relationship Id="rId4" Type="http://schemas.openxmlformats.org/officeDocument/2006/relationships/image" Target="../media/image45.png"/><Relationship Id="rId5" Type="http://schemas.openxmlformats.org/officeDocument/2006/relationships/image" Target="../media/image4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0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2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8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www.techtarget.com/searchapparchitecture/definition/API-endpoint" TargetMode="External"/><Relationship Id="rId6" Type="http://schemas.openxmlformats.org/officeDocument/2006/relationships/image" Target="../media/image69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dummy.restapiexample.com" TargetMode="External"/><Relationship Id="rId6" Type="http://schemas.openxmlformats.org/officeDocument/2006/relationships/image" Target="../media/image58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6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5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7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0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7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59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66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7.pn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3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4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2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1.pn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75.pn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3.pn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79.pn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9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4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1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2.pn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76.pn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4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9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4.pn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80.pn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7.pn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90.pn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6.pn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8.pn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3.pn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5.pn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4.png"/><Relationship Id="rId4" Type="http://schemas.openxmlformats.org/officeDocument/2006/relationships/image" Target="../media/image91.pn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9.png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1.png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96.pn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7.pn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92.pn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9.pn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3.pn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reqres.in" TargetMode="External"/><Relationship Id="rId6" Type="http://schemas.openxmlformats.org/officeDocument/2006/relationships/image" Target="../media/image110.png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8.png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8.pn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5.pn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1.pn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0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59.pn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4.pn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99.png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0.png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2.pn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2.pn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7.pn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5.pn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8.png"/><Relationship Id="rId6" Type="http://schemas.openxmlformats.org/officeDocument/2006/relationships/image" Target="../media/image111.pn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3.png"/></Relationships>
</file>

<file path=ppt/slides/_rels/slide1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0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14.png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1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06.png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6.png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8.png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www.tutorialspoint.com/what-are-snippets-in-postman" TargetMode="External"/><Relationship Id="rId6" Type="http://schemas.openxmlformats.org/officeDocument/2006/relationships/image" Target="../media/image120.png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6.png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www.ibm.com/docs/en/itcam-app-mgr/7.2.0?topic=view-scripting-functions" TargetMode="External"/><Relationship Id="rId6" Type="http://schemas.openxmlformats.org/officeDocument/2006/relationships/hyperlink" Target="https://www.ibm.com/docs/en/itcam-app-mgr/7.2.0?topic=view-scripting-functions" TargetMode="External"/><Relationship Id="rId7" Type="http://schemas.openxmlformats.org/officeDocument/2006/relationships/image" Target="../media/image113.png"/></Relationships>
</file>

<file path=ppt/slides/_rels/slide1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5.png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2.png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2.pn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9.png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9.png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7.png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3.png"/></Relationships>
</file>

<file path=ppt/slides/_rels/slide1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1.png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5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59.png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4.png"/></Relationships>
</file>

<file path=ppt/slides/_rels/slide1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4.png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nodejs.org/en/download/" TargetMode="External"/><Relationship Id="rId6" Type="http://schemas.openxmlformats.org/officeDocument/2006/relationships/hyperlink" Target="https://nodejs.org/en/download/" TargetMode="External"/><Relationship Id="rId7" Type="http://schemas.openxmlformats.org/officeDocument/2006/relationships/image" Target="../media/image138.png"/></Relationships>
</file>

<file path=ppt/slides/_rels/slide1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8.png"/><Relationship Id="rId6" Type="http://schemas.openxmlformats.org/officeDocument/2006/relationships/image" Target="../media/image121.png"/></Relationships>
</file>

<file path=ppt/slides/_rels/slide1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0.png"/></Relationships>
</file>

<file path=ppt/slides/_rels/slide1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5.png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7.png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7.png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5.png"/><Relationship Id="rId6" Type="http://schemas.openxmlformats.org/officeDocument/2006/relationships/image" Target="../media/image129.png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5.png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1.png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28.png"/></Relationships>
</file>

<file path=ppt/slides/_rels/slide1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2.png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3.png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36.pn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3.png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51.pn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3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9.pn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4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1.png"/></Relationships>
</file>

<file path=ppt/slides/_rels/slide1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5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6.png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6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42.png"/></Relationships>
</file>

<file path=ppt/slides/_rels/slide1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50.png"/></Relationships>
</file>

<file path=ppt/slides/_rels/slide1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44.png"/></Relationships>
</file>

<file path=ppt/slides/_rels/slide1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55.png"/></Relationships>
</file>

<file path=ppt/slides/_rels/slide1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0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52.png"/></Relationships>
</file>

<file path=ppt/slides/_rels/slide1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54.png"/></Relationships>
</file>

<file path=ppt/slides/_rels/slide1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2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hyperlink" Target="https://youtu.be/DKBMENuqNZo" TargetMode="External"/><Relationship Id="rId6" Type="http://schemas.openxmlformats.org/officeDocument/2006/relationships/image" Target="../media/image157.png"/></Relationships>
</file>

<file path=ppt/slides/_rels/slide1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3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47.png"/></Relationships>
</file>

<file path=ppt/slides/_rels/slide1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4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hyperlink" Target="https://reqres.in/" TargetMode="External"/><Relationship Id="rId6" Type="http://schemas.openxmlformats.org/officeDocument/2006/relationships/image" Target="../media/image156.png"/></Relationships>
</file>

<file path=ppt/slides/_rels/slide1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5.xml"/><Relationship Id="rId3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6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7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8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9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0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1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2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3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4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5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6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1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7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1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8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169.xml.rels><?xml version="1.0" encoding="UTF-8" standalone="yes"?><Relationships xmlns="http://schemas.openxmlformats.org/package/2006/relationships"><Relationship Id="rId11" Type="http://schemas.openxmlformats.org/officeDocument/2006/relationships/hyperlink" Target="https://cheatography.com/kstep/cheat-sheets/http-status-codes/" TargetMode="External"/><Relationship Id="rId10" Type="http://schemas.openxmlformats.org/officeDocument/2006/relationships/hyperlink" Target="https://learning.postman.com/labs/postman-flows/getting-started/flows-overview/" TargetMode="External"/><Relationship Id="rId13" Type="http://schemas.openxmlformats.org/officeDocument/2006/relationships/image" Target="../media/image1.png"/><Relationship Id="rId12" Type="http://schemas.openxmlformats.org/officeDocument/2006/relationships/hyperlink" Target="https://www.sisense.com/blog/rest-api-testing-strategy-what-exactly-should-you-test/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9.xml"/><Relationship Id="rId3" Type="http://schemas.openxmlformats.org/officeDocument/2006/relationships/hyperlink" Target="https://www.javatpoint.com/what-is-web-service" TargetMode="External"/><Relationship Id="rId4" Type="http://schemas.openxmlformats.org/officeDocument/2006/relationships/hyperlink" Target="https://socs.binus.ac.id/2019/12/26/pengenalan-web-services/" TargetMode="External"/><Relationship Id="rId9" Type="http://schemas.openxmlformats.org/officeDocument/2006/relationships/hyperlink" Target="https://learning.postman.com/docs/running-collections/using-newman-cli/newman-custom-reporters/" TargetMode="External"/><Relationship Id="rId15" Type="http://schemas.openxmlformats.org/officeDocument/2006/relationships/image" Target="../media/image11.png"/><Relationship Id="rId14" Type="http://schemas.openxmlformats.org/officeDocument/2006/relationships/image" Target="../media/image4.png"/><Relationship Id="rId5" Type="http://schemas.openxmlformats.org/officeDocument/2006/relationships/hyperlink" Target="https://husnulmshare.blogspot.com/2019/01/mengenal-restfulapi.html" TargetMode="External"/><Relationship Id="rId6" Type="http://schemas.openxmlformats.org/officeDocument/2006/relationships/hyperlink" Target="https://learning.postman.com/docs/sending-requests/managing-environments/" TargetMode="External"/><Relationship Id="rId7" Type="http://schemas.openxmlformats.org/officeDocument/2006/relationships/hyperlink" Target="https://learning.getpostman.com/docs/postman/collections/intro_to_collections/" TargetMode="External"/><Relationship Id="rId8" Type="http://schemas.openxmlformats.org/officeDocument/2006/relationships/hyperlink" Target="https://learning.getpostman.com/docs/postman/sending_api_requests/requests/" TargetMode="External"/></Relationships>
</file>

<file path=ppt/slides/_rels/slide1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0.xml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5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5332200" y="3716100"/>
            <a:ext cx="3000000" cy="65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592250" y="2067150"/>
            <a:ext cx="5959500" cy="1009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lang="en" sz="3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API Testing menggunakan Postman</a:t>
            </a:r>
            <a:endParaRPr b="1" i="0" sz="31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Gold</a:t>
            </a:r>
            <a:r>
              <a:rPr b="1"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0" i="0" lang="en" sz="21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Chapter </a:t>
            </a:r>
            <a:r>
              <a:rPr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5</a:t>
            </a:r>
            <a:r>
              <a:rPr b="0" i="0" lang="en" sz="21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- Topic </a:t>
            </a:r>
            <a:r>
              <a:rPr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b="0" i="0" sz="21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1874100" y="505800"/>
            <a:ext cx="5395800" cy="147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" sz="17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Selamat datang di </a:t>
            </a:r>
            <a:r>
              <a:rPr b="1" i="0" lang="en" sz="1700" u="none" cap="none" strike="noStrike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Chapter </a:t>
            </a:r>
            <a:r>
              <a:rPr b="1" lang="en" sz="1700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5 </a:t>
            </a:r>
            <a:r>
              <a:rPr b="1" i="0" lang="en" sz="1700" u="none" cap="none" strike="noStrike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Topic </a:t>
            </a:r>
            <a:r>
              <a:rPr b="1" lang="en" sz="1700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1 </a:t>
            </a:r>
            <a:endParaRPr b="1" sz="1700">
              <a:solidFill>
                <a:srgbClr val="FF99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" sz="17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online course</a:t>
            </a:r>
            <a:r>
              <a:rPr b="1" i="0" lang="en" sz="1700" u="none" cap="none" strike="noStrike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700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Quality Assurance</a:t>
            </a:r>
            <a:r>
              <a:rPr b="1" i="0" lang="en" sz="1700" u="none" cap="none" strike="noStrike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1" i="0" sz="1700" u="none" cap="none" strike="noStrike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" sz="17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dari Binar Academy!</a:t>
            </a:r>
            <a:endParaRPr b="1" i="0" sz="17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19938" y="1630575"/>
            <a:ext cx="3904125" cy="2975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1" name="Google Shape;71;p15"/>
          <p:cNvCxnSpPr>
            <a:endCxn id="72" idx="3"/>
          </p:cNvCxnSpPr>
          <p:nvPr/>
        </p:nvCxnSpPr>
        <p:spPr>
          <a:xfrm rot="10800000">
            <a:off x="1688575" y="427150"/>
            <a:ext cx="58359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73" name="Google Shape;7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454375" y="140800"/>
            <a:ext cx="12342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Pengantar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74" name="Google Shape;74;p1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Welcome back,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Sudah 2 bulan nih sejak kali pertama Sabrina magang di Bingle. Saatnya Sabrina belajar lebih jauh!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Kali ini, Sabrina akan belajar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API testing menggunakan Postman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bersama Mas Gun.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Tapi, kita perlu tahu dulu nih apa saja yang akan kita test sebelum melakukan testing. Kita cek peta belajar materi kali ini,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Pulang kampung sama kerabat, mari berangkat!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5" name="Google Shape;75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05300" y="1104126"/>
            <a:ext cx="4445176" cy="338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1" name="Google Shape;81;p16"/>
          <p:cNvCxnSpPr/>
          <p:nvPr/>
        </p:nvCxnSpPr>
        <p:spPr>
          <a:xfrm flipH="1">
            <a:off x="1828325" y="427100"/>
            <a:ext cx="5696100" cy="420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82" name="Google Shape;8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6"/>
          <p:cNvSpPr txBox="1"/>
          <p:nvPr/>
        </p:nvSpPr>
        <p:spPr>
          <a:xfrm>
            <a:off x="454375" y="144400"/>
            <a:ext cx="249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Peta Belajar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7050" y="772611"/>
            <a:ext cx="5139725" cy="3917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68425" y="717076"/>
            <a:ext cx="5285400" cy="4028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2" name="Google Shape;92;p17"/>
          <p:cNvCxnSpPr>
            <a:endCxn id="93" idx="3"/>
          </p:cNvCxnSpPr>
          <p:nvPr/>
        </p:nvCxnSpPr>
        <p:spPr>
          <a:xfrm rot="10800000">
            <a:off x="2377375" y="427100"/>
            <a:ext cx="5147100" cy="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4" name="Google Shape;94;p17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Sebelum melakukan Testing API menggunakan Postman, ada banyak hal yang perlu kita siapkan!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kita perlu paham dulu </a:t>
            </a:r>
            <a:r>
              <a:rPr b="1" lang="en">
                <a:solidFill>
                  <a:srgbClr val="FFAB40"/>
                </a:solidFill>
                <a:latin typeface="Montserrat"/>
                <a:ea typeface="Montserrat"/>
                <a:cs typeface="Montserrat"/>
                <a:sym typeface="Montserrat"/>
              </a:rPr>
              <a:t>apa itu API, komponen API, dan cakupan testingnya. </a:t>
            </a:r>
            <a:endParaRPr b="1">
              <a:solidFill>
                <a:srgbClr val="FFAB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Jadi, kita bisa terbiasa deh sama berbagai istilah yang akan muncul saat praktik nanti!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Kita cari tahu bareng Sabrina, yuk!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Let’s go! 🚀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454375" y="140750"/>
            <a:ext cx="1923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Konsep Dasar API</a:t>
            </a:r>
            <a:endParaRPr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8474" y="824187"/>
            <a:ext cx="5076300" cy="386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Agar lebih mudah memahami RESTful API, kita perlu pelajari dulu nih apa itu Web Service. 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Web Service itu seperti jasa ekspedisi yang punya metode pengantaran berbeda tapi tujuannya sama, yaitu mengantarkan barang.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Bedanya, Web Service itu mengantarkan pesan antar dua aplikasi melalui jaringan. 📦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1" name="Google Shape;10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2" name="Google Shape;102;p18"/>
          <p:cNvCxnSpPr>
            <a:endCxn id="103" idx="3"/>
          </p:cNvCxnSpPr>
          <p:nvPr/>
        </p:nvCxnSpPr>
        <p:spPr>
          <a:xfrm rot="10800000">
            <a:off x="2388525" y="427125"/>
            <a:ext cx="51360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8"/>
          <p:cNvSpPr txBox="1"/>
          <p:nvPr/>
        </p:nvSpPr>
        <p:spPr>
          <a:xfrm>
            <a:off x="454425" y="140775"/>
            <a:ext cx="19341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Konsep Dasar API</a:t>
            </a:r>
            <a:endParaRPr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105" name="Google Shape;10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28975" y="1189605"/>
            <a:ext cx="4117500" cy="313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Biar lebih jelas, simak pengertian Web Service berikut, yuk! </a:t>
            </a:r>
            <a:endParaRPr b="1" sz="1600">
              <a:solidFill>
                <a:srgbClr val="674EA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Web Services adalah </a:t>
            </a:r>
            <a:r>
              <a:rPr b="1"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mekanisme komunikasi dua aplikasi atau mesin terlepas dari arsitektur dan teknologi yang digunakan.</a:t>
            </a:r>
            <a:endParaRPr b="1"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Web Services memungkinkan pengguna mengatasi masalah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interoperabilitas</a:t>
            </a:r>
            <a:r>
              <a:rPr b="1"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dan mengintegrasikan sistem yang berbeda.</a:t>
            </a:r>
            <a:endParaRPr sz="10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1875" y="986312"/>
            <a:ext cx="4159849" cy="31708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4" name="Google Shape;114;p19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15" name="Google Shape;115;p19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16" name="Google Shape;116;p19"/>
            <p:cNvCxnSpPr>
              <a:endCxn id="115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Sebagai contoh, website yang dibuat menggunakan bahasa Vue.js membutuhkan data dari server yang dibuat dengan bahasa pemrograman Java.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Nah, agar keduanya bisa berkomunikasi, dibutuhkan Web Service. Jadi, website bisa melakukan request dan server bisa memberikan response, deh!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2" name="Google Shape;12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" name="Google Shape;124;p20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25" name="Google Shape;125;p20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6" name="Google Shape;126;p20"/>
            <p:cNvCxnSpPr>
              <a:endCxn id="125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27" name="Google Shape;12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599" y="1634102"/>
            <a:ext cx="3882823" cy="22495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Umumnya, Web Service memiliki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URL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layaknya sebuah web. 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Namun,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URL pada Web Service hanya mengandung sekumpulan informasi, perintah, dan konfigurasi.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Nah, ketiganya juga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berperan sebagai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sintaks untuk membangun fungsi tertentu dari aplikasi, gengs!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3" name="Google Shape;133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5" name="Google Shape;135;p21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36" name="Google Shape;136;p21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37" name="Google Shape;137;p21"/>
            <p:cNvCxnSpPr>
              <a:endCxn id="136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38" name="Google Shape;13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43203" y="1869441"/>
            <a:ext cx="3840231" cy="140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Oh iya, berdasarkan definisinya, sebuah Web Service juga bisa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kit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a p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ahami dalam beberapa pengertian,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misalnya: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92929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Aplikasi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client-server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 atau komponen aplikasi untuk komunikasi.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Metode komunikasi antara dua perangkat melalui jaringan.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4" name="Google Shape;14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1875" y="1219475"/>
            <a:ext cx="4036797" cy="30788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7" name="Google Shape;147;p22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48" name="Google Shape;148;p22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49" name="Google Shape;149;p22"/>
            <p:cNvCxnSpPr>
              <a:endCxn id="148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Bisa juga kita pahami sebagai: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92929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Sistem perangkat lunak untuk komunikasi antar mesin ke mesin.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Kumpulan standar atau protokol untuk bertukar informasi antara dua perangkat atau aplikasi.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5" name="Google Shape;15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09525" y="1267500"/>
            <a:ext cx="3773901" cy="28766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8" name="Google Shape;158;p23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59" name="Google Shape;159;p23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0" name="Google Shape;160;p23"/>
            <p:cNvCxnSpPr>
              <a:endCxn id="159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Nah, Web Service yang umumnya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dipakai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developer </a:t>
            </a: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sampai saat ini ada dua jenis, yaitu: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92929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SOAP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(Simple Object Access)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RESTful API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(Representational State Transfer Application Programming Interface)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Kita bahas satu per satu, yuk!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21200" y="2004374"/>
            <a:ext cx="4117500" cy="15090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9" name="Google Shape;169;p24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70" name="Google Shape;170;p24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71" name="Google Shape;171;p24"/>
            <p:cNvCxnSpPr>
              <a:endCxn id="170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SOAP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SOAP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spesifikasi protokol untuk pertukaran pesan atau terstruktur dalam implementasi Web service di jaringan komputer.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Fo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rmat pesan yang digunakan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SOAP adalah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XML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Dalam pertukaran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pesan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SOAP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biasanya bergantung pada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4"/>
              </a:rPr>
              <a:t>protokol layer</a:t>
            </a:r>
            <a:r>
              <a:rPr lang="en" sz="1100">
                <a:solidFill>
                  <a:schemeClr val="hlink"/>
                </a:solidFill>
                <a:uFill>
                  <a:noFill/>
                </a:u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aplikasi lain, misalnya dengan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HTTP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ataupun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7"/>
              </a:rPr>
              <a:t>SMTP</a:t>
            </a:r>
            <a:r>
              <a:rPr lang="en" sz="1000">
                <a:solidFill>
                  <a:srgbClr val="292929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7" name="Google Shape;177;p2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800598" y="1297950"/>
            <a:ext cx="3833225" cy="29219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0" name="Google Shape;180;p25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81" name="Google Shape;181;p25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82" name="Google Shape;182;p25"/>
            <p:cNvCxnSpPr>
              <a:endCxn id="181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RESTful API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RESTful API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standar arsitektur komunikasi berbasis web yang sering diterapkan dalam pengembangan layanan berbasis web.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REST pertama kali diperkenalkan oleh Roy Fielding pada tahun 2000. Sesuai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konstrain (batasannya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),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REST biasa disebut dengan “RESTful”.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8" name="Google Shape;18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6"/>
          <p:cNvSpPr txBox="1"/>
          <p:nvPr/>
        </p:nvSpPr>
        <p:spPr>
          <a:xfrm>
            <a:off x="10775650" y="4556275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Roy Fielding</a:t>
            </a:r>
            <a:endParaRPr b="1"/>
          </a:p>
        </p:txBody>
      </p:sp>
      <p:pic>
        <p:nvPicPr>
          <p:cNvPr id="191" name="Google Shape;19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2047375"/>
            <a:ext cx="3882823" cy="142304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2" name="Google Shape;192;p26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193" name="Google Shape;193;p26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94" name="Google Shape;194;p26"/>
            <p:cNvCxnSpPr>
              <a:endCxn id="193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7"/>
          <p:cNvSpPr txBox="1"/>
          <p:nvPr/>
        </p:nvSpPr>
        <p:spPr>
          <a:xfrm>
            <a:off x="454375" y="3290225"/>
            <a:ext cx="8229000" cy="151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RESTful umumnya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menggunakan HTTP sebagai protokol komunikasi data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Nantinya, data yang diberikan oleh REST server itu bisa berupa format text, JSON.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JSON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ini merupakan format yang paling populer dan banyak digunakan lho!</a:t>
            </a:r>
            <a:endParaRPr b="1" sz="1100">
              <a:solidFill>
                <a:srgbClr val="652F6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0" name="Google Shape;20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2" name="Google Shape;202;p27"/>
          <p:cNvGrpSpPr/>
          <p:nvPr/>
        </p:nvGrpSpPr>
        <p:grpSpPr>
          <a:xfrm>
            <a:off x="454375" y="140763"/>
            <a:ext cx="7070100" cy="572700"/>
            <a:chOff x="454375" y="140763"/>
            <a:chExt cx="7070100" cy="572700"/>
          </a:xfrm>
        </p:grpSpPr>
        <p:sp>
          <p:nvSpPr>
            <p:cNvPr id="203" name="Google Shape;203;p27"/>
            <p:cNvSpPr txBox="1"/>
            <p:nvPr/>
          </p:nvSpPr>
          <p:spPr>
            <a:xfrm>
              <a:off x="454375" y="140763"/>
              <a:ext cx="3227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Web Service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204" name="Google Shape;204;p27"/>
            <p:cNvCxnSpPr>
              <a:endCxn id="203" idx="3"/>
            </p:cNvCxnSpPr>
            <p:nvPr/>
          </p:nvCxnSpPr>
          <p:spPr>
            <a:xfrm rot="10800000">
              <a:off x="3682075" y="427113"/>
              <a:ext cx="38424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205" name="Google Shape;205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85800" y="558226"/>
            <a:ext cx="5558823" cy="3220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2" name="Google Shape;212;p28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13" name="Google Shape;213;p28"/>
            <p:cNvCxnSpPr>
              <a:endCxn id="214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4" name="Google Shape;214;p28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215" name="Google Shape;215;p28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Sampai sini, kamu pasti udah paham apa itu </a:t>
            </a:r>
            <a:r>
              <a:rPr b="1" lang="en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web service dan hubungannya dengan RESTful API!</a:t>
            </a:r>
            <a:endParaRPr b="1">
              <a:solidFill>
                <a:srgbClr val="FF99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Yaps, RESTful API itu salah satu jenis dari Web Service.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Secara umum ada dua jenis, yaitu SOAP dan RESTful API.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16" name="Google Shape;216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1184535"/>
            <a:ext cx="3882823" cy="29597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9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perusahaan Bingle menggunakan RESTful API, lho!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Jadi, kita fokus pada RESTful API, yaps! Kita lanjut, yuk!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224" name="Google Shape;224;p29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25" name="Google Shape;225;p29"/>
            <p:cNvCxnSpPr>
              <a:endCxn id="226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26" name="Google Shape;226;p29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FFFFFF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227" name="Google Shape;22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1279059"/>
            <a:ext cx="3882823" cy="2959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Emangnya, cara kerja RESTful API itu gimana sih?</a:t>
            </a:r>
            <a:endParaRPr b="1" sz="1600">
              <a:solidFill>
                <a:srgbClr val="652F6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Kamu ingat pengertian RESTful API, kan?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masih ingat, coba perhatikan ilustrasi berikut. Kira-kira, maksudnya apa, ya?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Yeay! Kamu benar!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Dengan RESTful API, aplikasi dengan platform yang berbeda masih bisa berkomunikasi satu sama lain melalui layanan web, lho!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seandainya pacar kamu tim IOS, kamu masih bisa terhubung deh sekalipun kamu tim Android, hihi~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😆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3" name="Google Shape;23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5" name="Google Shape;235;p30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36" name="Google Shape;236;p30"/>
            <p:cNvCxnSpPr>
              <a:endCxn id="237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37" name="Google Shape;237;p30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238" name="Google Shape;238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7450" y="809325"/>
            <a:ext cx="5115273" cy="3899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Contoh praktisnya adalah login case!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Pada sisi Front End aplikasi Bingle Shop di Android, us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er perlu memasukkan data untuk login ke aplikasi.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user menekan tombol Login, aplikasi Bingle Shop melakukan request pada sisi Back End melalui RESTful API.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Kemudian, Back End memberikan response melalui REST API.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6" name="Google Shape;246;p31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47" name="Google Shape;247;p31"/>
            <p:cNvCxnSpPr>
              <a:endCxn id="248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8" name="Google Shape;248;p31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249" name="Google Shape;249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23100" y="750100"/>
            <a:ext cx="5357287" cy="4083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Seandainya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Front 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Bingle Shop dibangun menggunakan bahasa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4"/>
              </a:rPr>
              <a:t>Kotlin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interaksi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dengan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Back 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berbeda bahasa masih bisa dilakukan.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Meskipun Back End yang berperan sebagai pengolah data menggunakan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Java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atau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7"/>
              </a:rPr>
              <a:t>Python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Back End masih bisa bertukar pesan dengan Front End.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layanan web itu merupakan cara komunikasi bahasa yang independen,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5" name="Google Shape;255;p3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3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7" name="Google Shape;257;p32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58" name="Google Shape;258;p32"/>
            <p:cNvCxnSpPr>
              <a:endCxn id="259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59" name="Google Shape;259;p32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260" name="Google Shape;260;p3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008850" y="717100"/>
            <a:ext cx="5357276" cy="4083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tadi kita sudah belajar Konsep Dasar API (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API RESTful)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yuk tandai checklist-nya!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masuk ke materi kedua tentang Komponen API,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Sudah siap? Let’s gooo!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66" name="Google Shape;266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71150" y="825496"/>
            <a:ext cx="5072852" cy="38668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33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70" name="Google Shape;270;p33"/>
            <p:cNvCxnSpPr>
              <a:endCxn id="271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71" name="Google Shape;271;p33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4"/>
          <p:cNvSpPr txBox="1"/>
          <p:nvPr/>
        </p:nvSpPr>
        <p:spPr>
          <a:xfrm>
            <a:off x="454375" y="717100"/>
            <a:ext cx="822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Terdapat 4 komponen dalam RESTful API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ulas satu per satu,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7" name="Google Shape;277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20825" y="1224700"/>
            <a:ext cx="5296100" cy="3068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0" name="Google Shape;280;p34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81" name="Google Shape;281;p34"/>
            <p:cNvCxnSpPr>
              <a:endCxn id="282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82" name="Google Shape;282;p34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API URL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API URL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alamat untuk mengakses API dan berbagai fiturnya.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Kamu ingat kan RESTful API itu diakses menggunakan protokol?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penamaan dan struktur URL yang konsisten akan menghasilkan API yang mudah dimengerti developer.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Protokol ini bisa berupa HTTP atau HTTPS. Contoh API URL bisa kamu lihat pada gambar berikut,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2056587"/>
            <a:ext cx="3832549" cy="140461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1" name="Google Shape;291;p35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292" name="Google Shape;292;p35"/>
            <p:cNvCxnSpPr>
              <a:endCxn id="293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93" name="Google Shape;293;p35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HTTP Method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Berisi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metode yang dipakai saat request ke server berlangsung.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Tentunya, metode ini dipakai agar server bisa mengerti apa yang sedang di-request oleh client.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contohnya, kamu bisa lihat tabel berikut.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9" name="Google Shape;29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69625" y="1433725"/>
            <a:ext cx="3476985" cy="2650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36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03" name="Google Shape;303;p36"/>
            <p:cNvCxnSpPr>
              <a:endCxn id="304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4" name="Google Shape;304;p36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HTTP Response Code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Response Code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kode standarisasi dalam menginformasikan hasil request kepada client.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di sini juga terdapat kategori kodenya, gengs! Biar lebih jelas, kamu bisa lihat gambar berikut,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kode dari setiap kategori, kamu bisa langsung mengunjungi referensi HTTP Response Code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di sini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b="1" sz="1100">
              <a:solidFill>
                <a:srgbClr val="ED8F5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10" name="Google Shape;310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0600" y="1279054"/>
            <a:ext cx="3882823" cy="295969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3" name="Google Shape;313;p37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14" name="Google Shape;314;p37"/>
            <p:cNvCxnSpPr>
              <a:endCxn id="315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15" name="Google Shape;315;p37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Response Format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Format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bentuk dari response yang dikirim dari server.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Setiap request yang dilakukan client akan menerima data response dari server. Request dan response ini biasanya berupa data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JSON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21" name="Google Shape;321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5" y="685373"/>
            <a:ext cx="5440551" cy="41470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4" name="Google Shape;324;p38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25" name="Google Shape;325;p38"/>
            <p:cNvCxnSpPr>
              <a:endCxn id="326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26" name="Google Shape;326;p38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Yeay! Udah dua materi nih yang telah kita pelajari! Yuk, tandai lagi checklist-nya!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Udah siap untuk materi terakhir? Kita akan belajar mengenai cakupan testing! Setelah itu, baru deh kita praktik testing API-nya!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Langsung saja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32" name="Google Shape;332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8475" y="843148"/>
            <a:ext cx="5026500" cy="38315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5" name="Google Shape;335;p39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36" name="Google Shape;336;p39"/>
            <p:cNvCxnSpPr>
              <a:endCxn id="337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37" name="Google Shape;337;p39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Biar bebas masalah, RESTful API juga perlu testing, gengs!</a:t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Kamu masih ingat kan aspek produk (software) apa saja yang perlu di-testing agar terhindar dari bug?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Yaps! Kita perlu melakukan testing pada UI,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UX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dan Business Logic. Nah, kalau aspek yang perlu kita test pada RESTful API apa saja, ya?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Yuk, kita cari tahu!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3" name="Google Shape;343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32825" y="1329450"/>
            <a:ext cx="3750600" cy="28588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6" name="Google Shape;346;p40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47" name="Google Shape;347;p40"/>
            <p:cNvCxnSpPr>
              <a:endCxn id="348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48" name="Google Shape;348;p40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1"/>
          <p:cNvSpPr txBox="1"/>
          <p:nvPr/>
        </p:nvSpPr>
        <p:spPr>
          <a:xfrm>
            <a:off x="454375" y="717100"/>
            <a:ext cx="822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Berikut ini adalah aspek pada RESTful API yang perlu kita testing, gengs!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Cus kita ulas satu per satu!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54" name="Google Shape;354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34250" y="1648426"/>
            <a:ext cx="6059976" cy="22209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7" name="Google Shape;357;p41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58" name="Google Shape;358;p41"/>
            <p:cNvCxnSpPr>
              <a:endCxn id="359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59" name="Google Shape;359;p41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4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Response Data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Testing ini bertujuan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mengetahui apakah Response Data sudah sesuai dengan request yang dikirimkan.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kalau data yang dikirim sudah sesuai dengan yang diminta, berarti berhasil. Kalau tidak sesuai, berarti gagal.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Misalnya, user mengirimkan request data user profile. Ternyata, response yang dikirimkan malah data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keuangan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user~</a:t>
            </a:r>
            <a:endParaRPr sz="1100">
              <a:solidFill>
                <a:schemeClr val="dk1"/>
              </a:solidFill>
              <a:highlight>
                <a:srgbClr val="FFAB40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66" name="Google Shape;366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81400" y="1979087"/>
            <a:ext cx="4191599" cy="15596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42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69" name="Google Shape;369;p42"/>
            <p:cNvCxnSpPr>
              <a:endCxn id="370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70" name="Google Shape;370;p42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Response Time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Testing ini berguna agar kita bisa tahu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aktu yang dibutuhkan untuk reponse sampai ke client.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bisa melihat apakah Response Time sudah sesuai atau malah melebihi dari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ketentuan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sudah disepakati.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Misalnya, saat server mengirimkan response ke client, ternyata membutuhkan waktu 500 ms. Padahal, ketentuannya adalah 200 ms.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76" name="Google Shape;37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1" y="2048805"/>
            <a:ext cx="3882823" cy="14202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9" name="Google Shape;379;p43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80" name="Google Shape;380;p43"/>
            <p:cNvCxnSpPr>
              <a:endCxn id="381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81" name="Google Shape;381;p43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HTTP Response Status Code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Testing ini bertujuan untuk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mengetahui apakah kode yang dikirimkan melalui response sudah benar atau tidak.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Dalam pekerjaannya, QA bisa mengacu pada dokumen API yang sudah dibuat oleh Back End.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Misalnya, success response menggunakan kode 200 tapi yang dikirim melalui response malah 400.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87" name="Google Shape;38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1" y="2048805"/>
            <a:ext cx="3882823" cy="14202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0" name="Google Shape;390;p44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391" name="Google Shape;391;p44"/>
            <p:cNvCxnSpPr>
              <a:endCxn id="392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92" name="Google Shape;392;p44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Security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Dari namanya, pasti kamu udah tahu fungsinya! Yup! Testing ini untuk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memeriksa sistem keamanan.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mengakses API URL dan mendapatkan response dari Back End, user membutuhkan token autentikasi sebagai keamanan.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kalau user bisa mengakses dan mendapatkan data melalui API URL tanpa login, berarti failed (gagal) dari sisi keamanan.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8" name="Google Shape;398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18105" y="1983612"/>
            <a:ext cx="4239299" cy="15505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1" name="Google Shape;401;p45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402" name="Google Shape;402;p45"/>
            <p:cNvCxnSpPr>
              <a:endCxn id="403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03" name="Google Shape;403;p45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Response Data Structure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Struktur JSON baik dari sisi request maupun dari sisi response juga perlu dites,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Tujuannya agar kita tahu apakah berbagai object di dalam JSON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sudah sesuai dengan API Documentation yang dibuat oleh tim Back End atau belum.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09" name="Google Shape;40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1951248"/>
            <a:ext cx="3882826" cy="14447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2" name="Google Shape;412;p46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413" name="Google Shape;413;p46"/>
            <p:cNvCxnSpPr>
              <a:endCxn id="414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14" name="Google Shape;414;p46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7"/>
          <p:cNvSpPr txBox="1"/>
          <p:nvPr/>
        </p:nvSpPr>
        <p:spPr>
          <a:xfrm>
            <a:off x="1354225" y="717100"/>
            <a:ext cx="6456300" cy="105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Sebelum lanjut, kita coba kuis dulu, yuk! Coba cocokan cakupan testing RESTful API dengan contohnya,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20" name="Google Shape;420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34675" y="1570900"/>
            <a:ext cx="5295399" cy="30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3" name="Google Shape;423;p47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424" name="Google Shape;424;p47"/>
            <p:cNvCxnSpPr>
              <a:endCxn id="425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25" name="Google Shape;425;p47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48"/>
          <p:cNvSpPr txBox="1"/>
          <p:nvPr/>
        </p:nvSpPr>
        <p:spPr>
          <a:xfrm>
            <a:off x="1354225" y="717100"/>
            <a:ext cx="6456300" cy="105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Ini dia jawabannya, gengs! Hayo, kamu udah benar semua, kan? 😃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33" name="Google Shape;433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34675" y="1570900"/>
            <a:ext cx="5295399" cy="306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4" name="Google Shape;434;p48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435" name="Google Shape;435;p48"/>
            <p:cNvCxnSpPr>
              <a:endCxn id="436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36" name="Google Shape;436;p48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3" name="Google Shape;443;p49"/>
          <p:cNvGrpSpPr/>
          <p:nvPr/>
        </p:nvGrpSpPr>
        <p:grpSpPr>
          <a:xfrm>
            <a:off x="446100" y="140750"/>
            <a:ext cx="7078200" cy="572700"/>
            <a:chOff x="446100" y="140750"/>
            <a:chExt cx="7078200" cy="572700"/>
          </a:xfrm>
        </p:grpSpPr>
        <p:cxnSp>
          <p:nvCxnSpPr>
            <p:cNvPr id="444" name="Google Shape;444;p49"/>
            <p:cNvCxnSpPr>
              <a:endCxn id="445" idx="3"/>
            </p:cNvCxnSpPr>
            <p:nvPr/>
          </p:nvCxnSpPr>
          <p:spPr>
            <a:xfrm rot="10800000">
              <a:off x="3644100" y="427100"/>
              <a:ext cx="3880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45" name="Google Shape;445;p49"/>
            <p:cNvSpPr txBox="1"/>
            <p:nvPr/>
          </p:nvSpPr>
          <p:spPr>
            <a:xfrm>
              <a:off x="446100" y="140750"/>
              <a:ext cx="3198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Konsep Dasar API: RESTful API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446" name="Google Shape;446;p49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Yeay! Sampai sini, kamu pasti udah tahu banyak tentang RESTful API beserta Cakupan testing-nya.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Menurut kamu kenapa sih kita harus belajar ketiga materi ini?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47" name="Google Shape;447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8475" y="843172"/>
            <a:ext cx="5026500" cy="38314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Google Shape;452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4" name="Google Shape;454;p50"/>
          <p:cNvCxnSpPr>
            <a:endCxn id="455" idx="3"/>
          </p:cNvCxnSpPr>
          <p:nvPr/>
        </p:nvCxnSpPr>
        <p:spPr>
          <a:xfrm flipH="1">
            <a:off x="2777400" y="427138"/>
            <a:ext cx="4746900" cy="36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5" name="Google Shape;455;p50"/>
          <p:cNvSpPr txBox="1"/>
          <p:nvPr/>
        </p:nvSpPr>
        <p:spPr>
          <a:xfrm>
            <a:off x="446100" y="144388"/>
            <a:ext cx="23313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RESTful API: Postman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456" name="Google Shape;456;p50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Pada materi sebelumnya, kita sudah belajar persiapan untuk melakukan Testing API.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akan belajar Testing API!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Kamu masih ingat kan tools apa yang digunakan? Nah, kita akan menggunakan </a:t>
            </a:r>
            <a:r>
              <a:rPr b="1" lang="en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Postman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untuk API Testing, yaps!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57" name="Google Shape;457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4" y="816450"/>
            <a:ext cx="5096624" cy="388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ebelum kita ulas testing-nya lebih jauh, kita pahami dulu apa itu Postman, yuk!</a:t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Jalan-jalan ke Ponorogo, mari kita let’s gooo!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63" name="Google Shape;46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5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874" y="1099550"/>
            <a:ext cx="4538949" cy="34598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6" name="Google Shape;466;p51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467" name="Google Shape;467;p51"/>
            <p:cNvCxnSpPr>
              <a:endCxn id="468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68" name="Google Shape;468;p51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5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Postman itu gini,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Postman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client tool yang digunakan untuk melakukan testing RESTful API.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Postman ini merupakan sebuah media untuk membantu kita dalam proses pengujian produk yang telah dibuat.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74" name="Google Shape;474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51200" y="1157362"/>
            <a:ext cx="4202124" cy="32030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7" name="Google Shape;477;p52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478" name="Google Shape;478;p52"/>
            <p:cNvCxnSpPr>
              <a:endCxn id="479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79" name="Google Shape;479;p52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3"/>
          <p:cNvSpPr txBox="1"/>
          <p:nvPr/>
        </p:nvSpPr>
        <p:spPr>
          <a:xfrm>
            <a:off x="454375" y="717100"/>
            <a:ext cx="822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Terdapat 3 unsur dalam Postman, antara lain: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bahas satu per satu,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85" name="Google Shape;485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67725" y="1841087"/>
            <a:ext cx="5008551" cy="183561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8" name="Google Shape;488;p53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489" name="Google Shape;489;p53"/>
            <p:cNvCxnSpPr>
              <a:endCxn id="490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490" name="Google Shape;490;p53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Collection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 adalah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kumpulan dari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request-request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mengelompokkan beberapa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ke dalam collection. Jadi, konsepnya mirip saat kita membuat folder gitu,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96" name="Google Shape;496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46750" y="930526"/>
            <a:ext cx="4797251" cy="365674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9" name="Google Shape;499;p54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00" name="Google Shape;500;p54"/>
            <p:cNvCxnSpPr>
              <a:endCxn id="501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01" name="Google Shape;501;p54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5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Environment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 adalah seperangkat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variabel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ang bisa kita panggil saat menjalankan request.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 di sini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 lho dengan environment yang kita pelajari pada topik Deployment.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kita perlu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mengelompokkan se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tiap environment yang memiliki beragam konfigurasi berbeda, melalui fitur Environment pada Postman.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07" name="Google Shape;507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5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1133888"/>
            <a:ext cx="4263724" cy="32500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0" name="Google Shape;510;p55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11" name="Google Shape;511;p55"/>
            <p:cNvCxnSpPr>
              <a:endCxn id="512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12" name="Google Shape;512;p55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Request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Setiap request mewakili API URL yang akan dites.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dalam request ada beberapa opsi yang perlu kita konfigurasi sesuai API Documentation dari tim Back End,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Konfigurasi tersebut penting lho agar kita bisa melakukan API Testing. 🔍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18" name="Google Shape;518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3400" y="1212175"/>
            <a:ext cx="4058298" cy="30934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1" name="Google Shape;521;p56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22" name="Google Shape;522;p56"/>
            <p:cNvCxnSpPr>
              <a:endCxn id="523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23" name="Google Shape;523;p56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5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kenal sama Postman dan unsurnya, mari kita belajar instalasi, konfigurasi, dan tes API menggunakan Postman!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Mari kita lanjuuut~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29" name="Google Shape;52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7" y="717100"/>
            <a:ext cx="5357273" cy="40836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2" name="Google Shape;532;p57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33" name="Google Shape;533;p57"/>
            <p:cNvCxnSpPr>
              <a:endCxn id="534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34" name="Google Shape;534;p57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5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mendapatkan installer-nya, kita tinggal download melalui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laman web Postman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sesuai operating system komputer kita.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proses instalasi, tidak ada konfigurasi khusus, kok. Cukup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buka file yang kamu downloa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lu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Ikuti langkah yang diarahkan oleh Postman installer.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40" name="Google Shape;540;p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5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p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6025" y="1157362"/>
            <a:ext cx="4202124" cy="32030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3" name="Google Shape;543;p58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44" name="Google Shape;544;p58"/>
            <p:cNvCxnSpPr>
              <a:endCxn id="545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45" name="Google Shape;545;p58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5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652F67"/>
                </a:solidFill>
                <a:latin typeface="Montserrat"/>
                <a:ea typeface="Montserrat"/>
                <a:cs typeface="Montserrat"/>
                <a:sym typeface="Montserrat"/>
              </a:rPr>
              <a:t>Postman juga punya fitur login!</a:t>
            </a:r>
            <a:endParaRPr b="1" sz="1600">
              <a:solidFill>
                <a:srgbClr val="652F6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itur ini berfungsi agar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semua konfigurasi Postman yang telah kita atur, akan tersimpan di dalam server Postman.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saat kita membuka Postman dan login melalui komputer lain, kita akan mendapatkan konfigurasi yang telah kita atur sebelumnya.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Tapi, bagaimana ya kalau kita tidak login, tapi ingin mendapatkan konfigurasi sebelumnya?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51" name="Google Shape;551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4" y="816450"/>
            <a:ext cx="5096624" cy="38849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4" name="Google Shape;554;p59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55" name="Google Shape;555;p59"/>
            <p:cNvCxnSpPr>
              <a:endCxn id="556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56" name="Google Shape;556;p59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6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belum login, kita bisa membuka konfigurasi sebelumnya melalui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proses export dan import.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Cara ini akan kita pelajari pada topik ini.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Selain itu, kita juga bisa menggunakan fitur share.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agar hasil kerja kita tersimpan dan bisa dibuka di komputer lain,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pastikan kamu pakai login,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62" name="Google Shape;562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36975" y="1189600"/>
            <a:ext cx="4117500" cy="31385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5" name="Google Shape;565;p60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66" name="Google Shape;566;p60"/>
            <p:cNvCxnSpPr>
              <a:endCxn id="567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67" name="Google Shape;567;p60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6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coba login, yuk! Kamu bisa melihat caranya di video ini,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Bisa klik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link berikut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73" name="Google Shape;573;p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6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46575" y="1063225"/>
            <a:ext cx="4449124" cy="33913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6" name="Google Shape;576;p61"/>
          <p:cNvGrpSpPr/>
          <p:nvPr/>
        </p:nvGrpSpPr>
        <p:grpSpPr>
          <a:xfrm>
            <a:off x="446100" y="140738"/>
            <a:ext cx="7078200" cy="572700"/>
            <a:chOff x="446100" y="140738"/>
            <a:chExt cx="7078200" cy="572700"/>
          </a:xfrm>
        </p:grpSpPr>
        <p:cxnSp>
          <p:nvCxnSpPr>
            <p:cNvPr id="577" name="Google Shape;577;p61"/>
            <p:cNvCxnSpPr>
              <a:endCxn id="578" idx="3"/>
            </p:cNvCxnSpPr>
            <p:nvPr/>
          </p:nvCxnSpPr>
          <p:spPr>
            <a:xfrm rot="10800000">
              <a:off x="2777400" y="427088"/>
              <a:ext cx="47469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78" name="Google Shape;578;p61"/>
            <p:cNvSpPr txBox="1"/>
            <p:nvPr/>
          </p:nvSpPr>
          <p:spPr>
            <a:xfrm>
              <a:off x="446100" y="140738"/>
              <a:ext cx="23313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5" name="Google Shape;585;p62"/>
          <p:cNvCxnSpPr>
            <a:endCxn id="586" idx="3"/>
          </p:cNvCxnSpPr>
          <p:nvPr/>
        </p:nvCxnSpPr>
        <p:spPr>
          <a:xfrm flipH="1">
            <a:off x="3955200" y="427150"/>
            <a:ext cx="3569100" cy="36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6" name="Google Shape;586;p62"/>
          <p:cNvSpPr txBox="1"/>
          <p:nvPr/>
        </p:nvSpPr>
        <p:spPr>
          <a:xfrm>
            <a:off x="446100" y="144400"/>
            <a:ext cx="35091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RESTful API: Konfigurasi Postman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587" name="Google Shape;587;p62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mudah kan login-nya? 😃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coba konfigurasikan Postman, yaps! Kita ulas cara membuat Environment dan Collection!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Sabrina lagi merajut, mari kita lanjut!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88" name="Google Shape;588;p6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4200" y="708799"/>
            <a:ext cx="5499926" cy="4192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" name="Google Shape;593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63"/>
          <p:cNvPicPr preferRelativeResize="0"/>
          <p:nvPr/>
        </p:nvPicPr>
        <p:blipFill rotWithShape="1">
          <a:blip r:embed="rId4">
            <a:alphaModFix/>
          </a:blip>
          <a:srcRect b="10436" l="0" r="0" t="11621"/>
          <a:stretch/>
        </p:blipFill>
        <p:spPr>
          <a:xfrm>
            <a:off x="2013250" y="1504100"/>
            <a:ext cx="5402350" cy="3209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596" name="Google Shape;596;p63"/>
          <p:cNvSpPr txBox="1"/>
          <p:nvPr/>
        </p:nvSpPr>
        <p:spPr>
          <a:xfrm>
            <a:off x="2654925" y="732900"/>
            <a:ext cx="411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ita konfigurasi Environment-nya dulu, gengs! Tampilan detail Environment bisa kamu lihat pada gambar,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597" name="Google Shape;597;p63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598" name="Google Shape;598;p63"/>
            <p:cNvCxnSpPr>
              <a:endCxn id="599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599" name="Google Shape;599;p63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6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05" name="Google Shape;605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6" name="Google Shape;606;p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6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latin typeface="Montserrat"/>
                <a:ea typeface="Montserrat"/>
                <a:cs typeface="Montserrat"/>
                <a:sym typeface="Montserrat"/>
              </a:rPr>
              <a:t>Pertama, kita buka aplikasi Postman.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latin typeface="Montserrat"/>
                <a:ea typeface="Montserrat"/>
                <a:cs typeface="Montserrat"/>
                <a:sym typeface="Montserrat"/>
              </a:rPr>
              <a:t>Pada Dashboard, </a:t>
            </a:r>
            <a:r>
              <a:rPr b="1" lang="en" sz="1100">
                <a:latin typeface="Montserrat"/>
                <a:ea typeface="Montserrat"/>
                <a:cs typeface="Montserrat"/>
                <a:sym typeface="Montserrat"/>
              </a:rPr>
              <a:t>klik menu Environments</a:t>
            </a:r>
            <a:r>
              <a:rPr lang="en" sz="1100">
                <a:latin typeface="Montserrat"/>
                <a:ea typeface="Montserrat"/>
                <a:cs typeface="Montserrat"/>
                <a:sym typeface="Montserrat"/>
              </a:rPr>
              <a:t>. Kemudian </a:t>
            </a:r>
            <a:r>
              <a:rPr b="1" lang="en" sz="1100">
                <a:latin typeface="Montserrat"/>
                <a:ea typeface="Montserrat"/>
                <a:cs typeface="Montserrat"/>
                <a:sym typeface="Montserrat"/>
              </a:rPr>
              <a:t>klik icon + (plus)</a:t>
            </a:r>
            <a:r>
              <a:rPr lang="en" sz="1100">
                <a:latin typeface="Montserrat"/>
                <a:ea typeface="Montserrat"/>
                <a:cs typeface="Montserrat"/>
                <a:sym typeface="Montserrat"/>
              </a:rPr>
              <a:t> untuk membuat Environment-nya.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08" name="Google Shape;608;p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8449" y="617725"/>
            <a:ext cx="5618008" cy="42823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9" name="Google Shape;609;p64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10" name="Google Shape;610;p64"/>
            <p:cNvCxnSpPr>
              <a:endCxn id="611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11" name="Google Shape;611;p64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6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17" name="Google Shape;617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6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latin typeface="Montserrat"/>
                <a:ea typeface="Montserrat"/>
                <a:cs typeface="Montserrat"/>
                <a:sym typeface="Montserrat"/>
              </a:rPr>
              <a:t>Setelah itu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beri nama sesuai Environment yang akan dites. Misalnya, kita beri nama SIT, UAT, Rehearsal, Production dan sejenisnya.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Lalu, tekan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Enter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apabila sudah selesai. Ta-da! Environment baru berhasil dibuat!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20" name="Google Shape;620;p65"/>
          <p:cNvSpPr/>
          <p:nvPr/>
        </p:nvSpPr>
        <p:spPr>
          <a:xfrm>
            <a:off x="13237756" y="1365153"/>
            <a:ext cx="219600" cy="219600"/>
          </a:xfrm>
          <a:prstGeom prst="flowChartConnector">
            <a:avLst/>
          </a:prstGeom>
          <a:solidFill>
            <a:srgbClr val="A667A5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b="1" sz="1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21" name="Google Shape;621;p6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06175" y="1180800"/>
            <a:ext cx="4140599" cy="315619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2" name="Google Shape;622;p65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23" name="Google Shape;623;p65"/>
            <p:cNvCxnSpPr>
              <a:endCxn id="624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24" name="Google Shape;624;p65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6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30" name="Google Shape;630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1" name="Google Shape;631;p6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66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mengedit atau menghapus environme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nt, b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isa kita lakukan dengan membuka option menu yang ada di sebelah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seperti pada gambar.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33" name="Google Shape;633;p6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1176" y="907644"/>
            <a:ext cx="4857351" cy="37025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4" name="Google Shape;634;p66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35" name="Google Shape;635;p66"/>
            <p:cNvCxnSpPr>
              <a:endCxn id="636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36" name="Google Shape;636;p66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6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42" name="Google Shape;642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" name="Google Shape;643;p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6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Kemudian, kita isi variabel-variabel yang ada di dalam Environment yang sudah dibuat.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Sebagai contoh, kita akan membuat variabel Base URL dari setiap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endpoint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akan dibuat,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45" name="Google Shape;645;p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0600" y="1332450"/>
            <a:ext cx="3882823" cy="29597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6" name="Google Shape;646;p67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47" name="Google Shape;647;p67"/>
            <p:cNvCxnSpPr>
              <a:endCxn id="648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48" name="Google Shape;648;p67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68"/>
          <p:cNvSpPr txBox="1"/>
          <p:nvPr/>
        </p:nvSpPr>
        <p:spPr>
          <a:xfrm>
            <a:off x="457500" y="3160625"/>
            <a:ext cx="8229000" cy="163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Berikut langkah pengisian variabel Environment, gengs!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Variable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contohnya </a:t>
            </a:r>
            <a:r>
              <a:rPr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base.url</a:t>
            </a:r>
            <a:endParaRPr sz="1100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Initial Value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berupa URL, contohnya</a:t>
            </a:r>
            <a:r>
              <a:rPr lang="en" sz="1100">
                <a:solidFill>
                  <a:schemeClr val="dk1"/>
                </a:solidFill>
                <a:uFill>
                  <a:noFill/>
                </a:u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</a:rPr>
              <a:t>https://reqres.in</a:t>
            </a:r>
            <a:endParaRPr b="1"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Pada bagian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Current Value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akan terisi otomatis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Save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56" name="Google Shape;656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58152" y="870948"/>
            <a:ext cx="5827675" cy="21358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7" name="Google Shape;657;p68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58" name="Google Shape;658;p68"/>
            <p:cNvCxnSpPr>
              <a:endCxn id="659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59" name="Google Shape;659;p68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6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65" name="Google Shape;665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6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6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Yeay! Environment beserta variabelnya sudah selesai kita buat!</a:t>
            </a:r>
            <a:endParaRPr sz="11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Kalau kamu membuat banyak Environment, daftar Environment bisa kita lihat pada bagian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</a:t>
            </a:r>
            <a:r>
              <a:rPr lang="en" sz="11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.</a:t>
            </a:r>
            <a:endParaRPr sz="1100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Kita lanjut membuat Collection, yuk!</a:t>
            </a:r>
            <a:endParaRPr sz="1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68" name="Google Shape;668;p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69075" y="900925"/>
            <a:ext cx="4874924" cy="37159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9" name="Google Shape;669;p69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70" name="Google Shape;670;p69"/>
            <p:cNvCxnSpPr>
              <a:endCxn id="671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71" name="Google Shape;671;p69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75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p7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77" name="Google Shape;677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7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7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Berikut ini langkah</a:t>
            </a:r>
            <a:r>
              <a:rPr b="1" lang="en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 membuat Collection: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Buka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aplikasi Postman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menu Collections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+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(Create new Collection)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membuat Collection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80" name="Google Shape;680;p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5" y="777313"/>
            <a:ext cx="5199296" cy="39631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1" name="Google Shape;681;p70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82" name="Google Shape;682;p70"/>
            <p:cNvCxnSpPr>
              <a:endCxn id="683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83" name="Google Shape;683;p70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8" name="Google Shape;688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9" name="Google Shape;689;p7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690" name="Google Shape;690;p71"/>
          <p:cNvSpPr txBox="1"/>
          <p:nvPr/>
        </p:nvSpPr>
        <p:spPr>
          <a:xfrm>
            <a:off x="915625" y="3493175"/>
            <a:ext cx="7673400" cy="130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4. </a:t>
            </a:r>
            <a:r>
              <a:rPr b="1"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Beri nama Collections </a:t>
            </a: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kelompok request yang akan d</a:t>
            </a: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ites</a:t>
            </a: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misal Latihan Postman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5. Tekan </a:t>
            </a:r>
            <a:r>
              <a:rPr b="1"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Enter</a:t>
            </a:r>
            <a:endParaRPr b="1"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6. Ta-da! Collection baru berhasil dibuat!</a:t>
            </a:r>
            <a:endParaRPr b="1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91" name="Google Shape;691;p7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5613" y="1073884"/>
            <a:ext cx="7312773" cy="26747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92" name="Google Shape;692;p71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693" name="Google Shape;693;p71"/>
            <p:cNvCxnSpPr>
              <a:endCxn id="694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694" name="Google Shape;694;p71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7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00" name="Google Shape;700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7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mengedit atau menghapus Collection, bisa dilakukan dengan membuka option menu yang ada di sebelah Environment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kamu mau edit, cari bagian edit, yaps! Termasuk kalau mau menghapus, kamu bisa cari bagian delete.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mudah kan untuk membuat Environment dan Collection? 💅🏻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03" name="Google Shape;703;p7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77175" y="794488"/>
            <a:ext cx="5154226" cy="3928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4" name="Google Shape;704;p72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705" name="Google Shape;705;p72"/>
            <p:cNvCxnSpPr>
              <a:endCxn id="706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06" name="Google Shape;706;p72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7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12" name="Google Shape;712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3" name="Google Shape;713;p7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4" name="Google Shape;714;p73"/>
          <p:cNvGrpSpPr/>
          <p:nvPr/>
        </p:nvGrpSpPr>
        <p:grpSpPr>
          <a:xfrm>
            <a:off x="446100" y="140763"/>
            <a:ext cx="7078500" cy="572700"/>
            <a:chOff x="446100" y="140763"/>
            <a:chExt cx="7078500" cy="572700"/>
          </a:xfrm>
        </p:grpSpPr>
        <p:cxnSp>
          <p:nvCxnSpPr>
            <p:cNvPr id="715" name="Google Shape;715;p73"/>
            <p:cNvCxnSpPr>
              <a:endCxn id="716" idx="3"/>
            </p:cNvCxnSpPr>
            <p:nvPr/>
          </p:nvCxnSpPr>
          <p:spPr>
            <a:xfrm flipH="1">
              <a:off x="3955200" y="423513"/>
              <a:ext cx="35694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16" name="Google Shape;716;p73"/>
            <p:cNvSpPr txBox="1"/>
            <p:nvPr/>
          </p:nvSpPr>
          <p:spPr>
            <a:xfrm>
              <a:off x="446100" y="140763"/>
              <a:ext cx="35091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Konfigurasi Postman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717" name="Google Shape;717;p7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0" lang="en" sz="11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eay</a:t>
            </a:r>
            <a:r>
              <a:rPr i="0" lang="en" sz="11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!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Seperti itulah cara konfigurasi Postman, gengs!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Mulai dari login, membuat Environment, hingga Collection~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Pasti kamu makin jago sekarang! 😃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18" name="Google Shape;718;p7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08401" y="1008600"/>
            <a:ext cx="4592426" cy="3500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722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3" name="Google Shape;723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" name="Google Shape;724;p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74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Coba ingat-ingat materi sebelunya, dari 3 unsur dalam Postman (Collection, Environment, dan Request), kita belum eksekusi yang mana ya?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Sini bisikkan ke Sabrina!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Apa? Request? 100 buat kam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u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🎉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26" name="Google Shape;726;p7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4200" y="708799"/>
            <a:ext cx="5499926" cy="41923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27" name="Google Shape;727;p7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28" name="Google Shape;728;p74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29" name="Google Shape;729;p7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chemeClr val="lt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733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4" name="Google Shape;734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5" name="Google Shape;735;p7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736" name="Google Shape;736;p75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Ibaratnya, kemarin kita udah memasukkan kaki di air, saatnya kita menceburkan diri lebih dalam lagi, yuhu~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Langsung aja, kita coba melakukan tes secara manual, yuk!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Caranya, kita masukkan beberapa bentuk request dan send (mengirim) request-nya secara manual. Gaspol!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37" name="Google Shape;737;p7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1323749"/>
            <a:ext cx="4062300" cy="309650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38" name="Google Shape;738;p75"/>
          <p:cNvCxnSpPr/>
          <p:nvPr/>
        </p:nvCxnSpPr>
        <p:spPr>
          <a:xfrm flipH="1">
            <a:off x="3235625" y="579500"/>
            <a:ext cx="4441200" cy="114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39" name="Google Shape;739;p75"/>
          <p:cNvSpPr txBox="1"/>
          <p:nvPr/>
        </p:nvSpPr>
        <p:spPr>
          <a:xfrm>
            <a:off x="454375" y="144400"/>
            <a:ext cx="36417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RESTful API: Test Manual</a:t>
            </a:r>
            <a:endParaRPr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740" name="Google Shape;740;p75"/>
          <p:cNvCxnSpPr/>
          <p:nvPr/>
        </p:nvCxnSpPr>
        <p:spPr>
          <a:xfrm flipH="1">
            <a:off x="3083225" y="427100"/>
            <a:ext cx="4441200" cy="114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7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46" name="Google Shape;746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7" name="Google Shape;747;p7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48" name="Google Shape;748;p76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Btw, request itu ada 3 macam, lho! </a:t>
            </a:r>
            <a:r>
              <a:rPr b="1" lang="en" sz="1600">
                <a:solidFill>
                  <a:srgbClr val="761A79"/>
                </a:solidFill>
                <a:latin typeface="Montserrat"/>
                <a:ea typeface="Montserrat"/>
                <a:cs typeface="Montserrat"/>
                <a:sym typeface="Montserrat"/>
              </a:rPr>
              <a:t>📝</a:t>
            </a:r>
            <a:endParaRPr b="1" sz="1600">
              <a:solidFill>
                <a:srgbClr val="73357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Cus, lihat pada gambar!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Sabrina pakai sepatu, siap kita bahas satu-satu~</a:t>
            </a:r>
            <a:endParaRPr sz="1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49" name="Google Shape;749;p7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33450" y="1279056"/>
            <a:ext cx="3882823" cy="295968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0" name="Google Shape;750;p7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51" name="Google Shape;751;p76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52" name="Google Shape;752;p7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7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58" name="Google Shape;758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9" name="Google Shape;759;p7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60" name="Google Shape;760;p7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Request tanpa parameter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Bayangin deh, kita lagi jalan-jalan ke minimarket.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 masuk, kita melihat rak dengan berbagai produk. Dari sabun, popok, biskuit, obat-obatan, minuman, mie, chiki, dan sebagainya.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melihat semua produk yang dijual di minimarket.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761" name="Google Shape;761;p77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62" name="Google Shape;762;p77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63" name="Google Shape;763;p77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764" name="Google Shape;764;p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0750" y="929300"/>
            <a:ext cx="4800497" cy="3659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7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70" name="Google Shape;770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7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72" name="Google Shape;772;p7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sama kayak request tanpa parameter, yaitu kita meminta untuk ditampilkan semua informasi yang ada.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Biar lebih paham,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langsung eksekusi,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773" name="Google Shape;773;p78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74" name="Google Shape;774;p78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75" name="Google Shape;775;p78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pic>
        <p:nvPicPr>
          <p:cNvPr id="776" name="Google Shape;776;p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56599" y="926625"/>
            <a:ext cx="5048799" cy="3848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7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82" name="Google Shape;782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3" name="Google Shape;783;p7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84" name="Google Shape;784;p7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Kita mem</a:t>
            </a: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buat Request tanpa parameter</a:t>
            </a: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 bareng, yuk! </a:t>
            </a:r>
            <a:endParaRPr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Ikan pari makan sekenyangnya, mari ikuti langkahnya bareng Sabrina~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pilih 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sudah dibuat, kayak digambar berikut, gengs. </a:t>
            </a:r>
            <a:endParaRPr sz="1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85" name="Google Shape;785;p7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40550" y="667038"/>
            <a:ext cx="5488625" cy="418371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6" name="Google Shape;786;p79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87" name="Google Shape;787;p79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788" name="Google Shape;788;p79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792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8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94" name="Google Shape;794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796" name="Google Shape;796;p8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pilih environment, kita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Collections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dan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 simulasi di part 1, kita kan udah kasih nama Latihan Postman. Tinggal pilih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Udah gitu, kita lanjut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option button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sebelah collection dan pilih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Add Request.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97" name="Google Shape;797;p8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7400" y="717098"/>
            <a:ext cx="5357239" cy="40836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8" name="Google Shape;798;p80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799" name="Google Shape;799;p80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00" name="Google Shape;800;p80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8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06" name="Google Shape;806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7" name="Google Shape;807;p8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08" name="Google Shape;808;p8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pilih add request, kita kasih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Request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End. Oh ya, kita bisa pakai API dummy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Contohnya,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All Users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kita tekan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Enter.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09" name="Google Shape;809;p8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90875" y="1609900"/>
            <a:ext cx="4682600" cy="27129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0" name="Google Shape;810;p81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11" name="Google Shape;811;p81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12" name="Google Shape;812;p81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p8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18" name="Google Shape;818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8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20" name="Google Shape;820;p8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Kamu masih ingat nggak nih soal HTTP Method di part 1?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cari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Method dan pilih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Kita pilih HTTP Method GET.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Biar lebih jelas, lihat di gambar,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21" name="Google Shape;821;p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33475" y="787750"/>
            <a:ext cx="5514375" cy="4203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2" name="Google Shape;822;p82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23" name="Google Shape;823;p82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24" name="Google Shape;824;p82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28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8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30" name="Google Shape;830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1" name="Google Shape;831;p8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32" name="Google Shape;832;p8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URL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tidak ada parameternya, sesuai dengan dokumentasi API dari tim Back End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pakai API dummy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kita kan udah pernah membuat variabel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base.url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Environment. Jadi kita nggak perlu lagi menuliskan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base url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pada requestnya.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33" name="Google Shape;833;p8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1875" y="1429300"/>
            <a:ext cx="4395424" cy="25465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34" name="Google Shape;834;p83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35" name="Google Shape;835;p83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36" name="Google Shape;836;p83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8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42" name="Google Shape;842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3" name="Google Shape;843;p8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44" name="Google Shape;844;p8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gimana dong?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panggil aja variabel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base.url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caranya cukup 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{{base.url}}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diikuti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endpoint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Contohnya,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{{base.url}/api/users</a:t>
            </a:r>
            <a:endParaRPr b="1" sz="1100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akan request data seluruh user.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45" name="Google Shape;845;p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2462" y="1619863"/>
            <a:ext cx="4395424" cy="25465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6" name="Google Shape;846;p8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47" name="Google Shape;847;p84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48" name="Google Shape;848;p8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8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54" name="Google Shape;854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5" name="Google Shape;855;p8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56" name="Google Shape;856;p8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Berikutnya, kita perlu atur Header nih, gengs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Langkah-langkahnya kayak berikut ini: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tab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Headers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Kedua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Selanjutnya,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Content-Type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57" name="Google Shape;857;p8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70075" y="717051"/>
            <a:ext cx="5781600" cy="4411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8" name="Google Shape;858;p85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59" name="Google Shape;859;p85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60" name="Google Shape;860;p85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64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8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66" name="Google Shape;866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7" name="Google Shape;867;p8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68" name="Google Shape;868;p86"/>
          <p:cNvSpPr txBox="1"/>
          <p:nvPr/>
        </p:nvSpPr>
        <p:spPr>
          <a:xfrm>
            <a:off x="1562700" y="712625"/>
            <a:ext cx="6018600" cy="131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Lanjutan langkah atur Header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Value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application/json.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kita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Save,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deh.</a:t>
            </a: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69" name="Google Shape;869;p8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5625" y="1783250"/>
            <a:ext cx="8752751" cy="32078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70" name="Google Shape;870;p8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71" name="Google Shape;871;p86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72" name="Google Shape;872;p8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8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78" name="Google Shape;878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9" name="Google Shape;879;p8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80" name="Google Shape;880;p87"/>
          <p:cNvSpPr txBox="1"/>
          <p:nvPr/>
        </p:nvSpPr>
        <p:spPr>
          <a:xfrm>
            <a:off x="454375" y="702550"/>
            <a:ext cx="8229000" cy="47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Biar bisa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jalankan request yang tadi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buat, ini waktunya kita kirim request-nya dengan klik 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b="1"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81" name="Google Shape;881;p8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63238" y="1187624"/>
            <a:ext cx="5017536" cy="38246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82" name="Google Shape;882;p87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83" name="Google Shape;883;p87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84" name="Google Shape;884;p87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88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8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90" name="Google Shape;890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8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892" name="Google Shape;892;p8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dikirimkan dengan HTTP Method GET dan server akan kasih response.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yang bakal kita tes: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Body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Code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AutoNum type="arabicPeriod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Time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tes ketiganya, 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pakah sudah sesuai dengan requirement. Biar makin kebayang, lihat gambar, yuk!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893" name="Google Shape;893;p8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54900" y="1155200"/>
            <a:ext cx="4609975" cy="35139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4" name="Google Shape;894;p88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895" name="Google Shape;895;p88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896" name="Google Shape;896;p88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00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8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02" name="Google Shape;902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3" name="Google Shape;903;p8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04" name="Google Shape;904;p8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Request dengan parameter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Balik ke cerita minimarket, tapi kali ini kita akan fokus sama es krim ukuran mini.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Tanpa lihat-lihat yang lain, kita langsung menghampiri freezer es krim, terus kita cari es krim dengan ukuran mini.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sama kayak request dengan parameter, informasi yang akan kita terima berfokus pada list yang diberikan.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05" name="Google Shape;905;p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27375" y="821902"/>
            <a:ext cx="5082301" cy="3874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06" name="Google Shape;906;p89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07" name="Google Shape;907;p89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08" name="Google Shape;908;p89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12" name="Shape 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" name="Google Shape;913;p9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14" name="Google Shape;914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5" name="Google Shape;915;p9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16" name="Google Shape;916;p9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Kita membuat Request dengan Parameter, yuk!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Langkah-langkahnya mirip dengan langkah saat kita membuat Request tanpa Parameter. Cermati perbedaannya,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pilih 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sudah dibuat. 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17" name="Google Shape;917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9924" y="653318"/>
            <a:ext cx="5792498" cy="44153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18" name="Google Shape;918;p90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19" name="Google Shape;919;p90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20" name="Google Shape;920;p90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24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p9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26" name="Google Shape;926;p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9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28" name="Google Shape;928;p9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pilih environment, kita klik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Collections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dan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 simulasi di part 1, kita kan udah kasih nama Latihan Postman. Tinggal pilih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Udah gitu, kita lanjut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option button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sebelah collection dan pilih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Add Request.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29" name="Google Shape;929;p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93575" y="1064600"/>
            <a:ext cx="4613024" cy="35196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0" name="Google Shape;930;p91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31" name="Google Shape;931;p91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32" name="Google Shape;932;p91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36" name="Shape 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7" name="Google Shape;937;p9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38" name="Google Shape;938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9" name="Google Shape;939;p9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40" name="Google Shape;940;p9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pilih add request, kita kasih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Request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End. Oh ya, kita bisa pakai API dummy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Contohnya,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All Users by Page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Lihat di gambar, yaps!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kita tekan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Enter.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41" name="Google Shape;941;p9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58100" y="1432412"/>
            <a:ext cx="4573326" cy="26529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42" name="Google Shape;942;p92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43" name="Google Shape;943;p92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44" name="Google Shape;944;p92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9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50" name="Google Shape;950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1" name="Google Shape;951;p9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52" name="Google Shape;952;p9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cari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Method dan pilih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Kita pilih HTTP Method GET. 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53" name="Google Shape;953;p9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06219" y="1435487"/>
            <a:ext cx="4566001" cy="26468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4" name="Google Shape;954;p93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55" name="Google Shape;955;p93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56" name="Google Shape;956;p93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p9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62" name="Google Shape;962;p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3" name="Google Shape;963;p9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64" name="Google Shape;964;p9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URL yang ada parameter-nya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sesuai dengan dokumentasi API dari tim Back End (Kamu bisa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pakai API dummy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).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kita kan udah pernah membuat variabel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base.url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Environment. Kita tinggal panggil aja dengan 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{{base.url}}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diikuti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endpoint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Contohnya,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{{base.url}/api/users?page=2.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akan request data user di halaman 2.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65" name="Google Shape;965;p9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7797" y="1806925"/>
            <a:ext cx="4300777" cy="24931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66" name="Google Shape;966;p9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67" name="Google Shape;967;p94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68" name="Google Shape;968;p9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72" name="Shape 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" name="Google Shape;973;p9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74" name="Google Shape;974;p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5" name="Google Shape;975;p9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76" name="Google Shape;976;p9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ita lanjut atur Header-nya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Langkah-langkahnya kayak berikut ini: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Klik tab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Headers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Kedua,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Selanjutnya, kita 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Content-Type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77" name="Google Shape;977;p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45950" y="717100"/>
            <a:ext cx="5634125" cy="42987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78" name="Google Shape;978;p95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79" name="Google Shape;979;p95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80" name="Google Shape;980;p95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84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" name="Google Shape;985;p9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86" name="Google Shape;986;p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7" name="Google Shape;987;p9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988" name="Google Shape;988;p96"/>
          <p:cNvSpPr txBox="1"/>
          <p:nvPr/>
        </p:nvSpPr>
        <p:spPr>
          <a:xfrm>
            <a:off x="1549200" y="717100"/>
            <a:ext cx="6045600" cy="124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Lanjutan langkah atur Header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klik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Value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Kita 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application/json.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Save,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deh.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89" name="Google Shape;989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6137" y="1695750"/>
            <a:ext cx="8871724" cy="32514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90" name="Google Shape;990;p9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991" name="Google Shape;991;p96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92" name="Google Shape;992;p9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p9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98" name="Google Shape;998;p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9" name="Google Shape;999;p9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0" name="Google Shape;1000;p9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Biar bisa jalankan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tersebut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Send.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akan dikirimkan dengan HTTP Method GET dan server akan memberikan response.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01" name="Google Shape;1001;p9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2047" y="1031325"/>
            <a:ext cx="4531763" cy="34551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02" name="Google Shape;1002;p97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03" name="Google Shape;1003;p97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04" name="Google Shape;1004;p97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08" name="Shape 1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Google Shape;1009;p9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10" name="Google Shape;1010;p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1" name="Google Shape;1011;p9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2" name="Google Shape;1012;p9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bakal tes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Body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Code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dan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Time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kita lihat apakah sudah sesuai dengan requirement. Biar kebayang, kita amati gambar, yaps.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Oh ya, kita bisa ganti value yang ada di dalam parameter. Gunanya untuk melakukan positive testing atau negative testing.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13" name="Google Shape;1013;p9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57475" y="1044401"/>
            <a:ext cx="4119000" cy="314274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4" name="Google Shape;1014;p98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15" name="Google Shape;1015;p98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16" name="Google Shape;1016;p98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20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9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22" name="Google Shape;1022;p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23" name="Google Shape;1023;p99"/>
          <p:cNvSpPr txBox="1"/>
          <p:nvPr/>
        </p:nvSpPr>
        <p:spPr>
          <a:xfrm>
            <a:off x="453625" y="71715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Request dengan Body 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Bayangin deh, ternyata es krim mini tersebut keluarin edisi minion dengan rasa pisang.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minimarket, kita lihat freezer es krim, terus kita cari kotak es krim ukuran mini yang ada gambar minion, dengan rasa pisang.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request dengan body itu kita mengirimkan request dengan spesifik data yang kita inginkan.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24" name="Google Shape;1024;p9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4650" y="1304113"/>
            <a:ext cx="4265826" cy="32547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25" name="Google Shape;1025;p99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26" name="Google Shape;1026;p99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27" name="Google Shape;1027;p99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31" name="Shape 10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Google Shape;1032;p10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33" name="Google Shape;1033;p1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4" name="Google Shape;1034;p10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5" name="Google Shape;1035;p10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Sekarang kita membuat Request dengan Body, gengs~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Yuk ikuti langkahnya!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pilih 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sudah dibuat.</a:t>
            </a: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36" name="Google Shape;1036;p10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9924" y="653318"/>
            <a:ext cx="5792498" cy="44153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7" name="Google Shape;1037;p100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38" name="Google Shape;1038;p100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39" name="Google Shape;1039;p100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43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10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45" name="Google Shape;1045;p1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6" name="Google Shape;1046;p10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7" name="Google Shape;1047;p10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pilih environment, kita klik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Collections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dan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pilih “Latihan Postman”.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Kemudian, kita lanjut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option button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sebelah collection dan pilih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Add Request.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48" name="Google Shape;1048;p10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126" y="1055075"/>
            <a:ext cx="4756926" cy="362682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49" name="Google Shape;1049;p101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50" name="Google Shape;1050;p101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51" name="Google Shape;1051;p101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55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p10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57" name="Google Shape;1057;p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8" name="Google Shape;1058;p10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59" name="Google Shape;1059;p10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pilih add request, kita kasih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Request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End. Oh ya, kita bisa pakai API dummy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Contohnya,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Create User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Lihat di gambar, yaps!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kita tekan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Enter.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60" name="Google Shape;1060;p10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87325" y="1511575"/>
            <a:ext cx="4494775" cy="26041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1" name="Google Shape;1061;p102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62" name="Google Shape;1062;p102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63" name="Google Shape;1063;p102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67" name="Shape 1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Google Shape;1068;p10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69" name="Google Shape;1069;p1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0" name="Google Shape;1070;p10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71" name="Google Shape;1071;p10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cari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Method dan pilih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Kita pilih HTTP Method POST.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72" name="Google Shape;1072;p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17325" y="1604550"/>
            <a:ext cx="4555974" cy="26376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3" name="Google Shape;1073;p103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74" name="Google Shape;1074;p103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75" name="Google Shape;1075;p103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79" name="Shape 1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Google Shape;1080;p10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81" name="Google Shape;1081;p1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2" name="Google Shape;1082;p10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3" name="Google Shape;1083;p10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URL yang ada body-nya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sesuai dengan dokumentasi API dari tim Back End (Kamu bisa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pakai API dummy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dari </a:t>
            </a:r>
            <a:r>
              <a:rPr b="1"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).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kita kan udah pernah membuat variabel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base.url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Environment. Kita tinggal panggil aja dengan 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{{base.url}}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diikuti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endpoint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Contohnya,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{{base.url}/api/users</a:t>
            </a:r>
            <a:r>
              <a:rPr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Lihat di gambar, yuk!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84" name="Google Shape;1084;p10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71425" y="1054276"/>
            <a:ext cx="4472575" cy="340923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85" name="Google Shape;1085;p10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86" name="Google Shape;1086;p104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87" name="Google Shape;1087;p10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9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p10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93" name="Google Shape;1093;p10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4" name="Google Shape;1094;p10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5" name="Google Shape;1095;p105"/>
          <p:cNvSpPr txBox="1"/>
          <p:nvPr/>
        </p:nvSpPr>
        <p:spPr>
          <a:xfrm>
            <a:off x="1213500" y="729475"/>
            <a:ext cx="6717000" cy="7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Waktunya, kita atur </a:t>
            </a: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Header. 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Klik tab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Headers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Kedua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Selanjutnya, kita 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Content-Type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96" name="Google Shape;1096;p10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4250" y="1703624"/>
            <a:ext cx="7975505" cy="29230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7" name="Google Shape;1097;p105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098" name="Google Shape;1098;p105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099" name="Google Shape;1099;p105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03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10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05" name="Google Shape;1105;p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6" name="Google Shape;1106;p1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7" name="Google Shape;1107;p106"/>
          <p:cNvSpPr txBox="1"/>
          <p:nvPr/>
        </p:nvSpPr>
        <p:spPr>
          <a:xfrm>
            <a:off x="454375" y="720525"/>
            <a:ext cx="8229000" cy="106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Lanjutan langkah atur Header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klik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Value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Kita isikan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application/json.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Save,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08" name="Google Shape;1108;p10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4700" y="1526200"/>
            <a:ext cx="8934599" cy="3274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09" name="Google Shape;1109;p10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10" name="Google Shape;1110;p106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11" name="Google Shape;1111;p10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15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p10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17" name="Google Shape;1117;p1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8" name="Google Shape;1118;p10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9" name="Google Shape;1119;p107"/>
          <p:cNvSpPr txBox="1"/>
          <p:nvPr/>
        </p:nvSpPr>
        <p:spPr>
          <a:xfrm>
            <a:off x="454375" y="720525"/>
            <a:ext cx="8229000" cy="106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Saatnya kita Request Body</a:t>
            </a:r>
            <a:endParaRPr b="1" sz="16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tab Body,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 klik pada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raw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Nah selanjutnya masukkan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Body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dokumentasi API dari tim Back End (dapat menggunakan API dummy dari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https://reqres.in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). Lalu,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Save.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20" name="Google Shape;1120;p10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4375" y="1991263"/>
            <a:ext cx="8021132" cy="29397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1" name="Google Shape;1121;p107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22" name="Google Shape;1122;p107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23" name="Google Shape;1123;p107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27" name="Shape 1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" name="Google Shape;1128;p10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29" name="Google Shape;1129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0" name="Google Shape;1130;p10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1" name="Google Shape;1131;p10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saatnya kita </a:t>
            </a: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Send.</a:t>
            </a:r>
            <a:endParaRPr b="1"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 akan dikirimkan dengan HTTP Method POST dan server akan memberikan response.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32" name="Google Shape;1132;p10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16902" y="1078175"/>
            <a:ext cx="4721597" cy="3602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33" name="Google Shape;1133;p108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34" name="Google Shape;1134;p108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35" name="Google Shape;1135;p108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39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10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41" name="Google Shape;1141;p1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2" name="Google Shape;1142;p10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43" name="Google Shape;1143;p10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Pada request body, beberapa hal ini lho yang akan kita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Body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Code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Time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apakah sesuai dengan requirement. Cek detailnya pada gambar,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mengganti value yang ada di request body untuk melakukan positive testing atau negative testing.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44" name="Google Shape;1144;p1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1273862"/>
            <a:ext cx="4465124" cy="34068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45" name="Google Shape;1145;p109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46" name="Google Shape;1146;p109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47" name="Google Shape;1147;p109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5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1152;p11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53" name="Google Shape;1153;p1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4" name="Google Shape;1154;p1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55" name="Google Shape;1155;p11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Ada cara yang lebih mudah nih, kita bisa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memakai collection dan environment yang sudah dibuat oleh tim Back End.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langsung melakukan API testing, jadi nggak perlu mengkonfigurasi dari awal setiap request-nya.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cukup menjalankan apa yang sudah dikonfigurasi oleh tim Back End, dengan skenario-skenario testing yang sudah kita siapkan untuk tes API.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56" name="Google Shape;1156;p1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7875" y="1145292"/>
            <a:ext cx="4570625" cy="348478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57" name="Google Shape;1157;p110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58" name="Google Shape;1158;p110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59" name="Google Shape;1159;p110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63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11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65" name="Google Shape;1165;p1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1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7" name="Google Shape;1167;p111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168" name="Google Shape;1168;p111"/>
            <p:cNvCxnSpPr/>
            <p:nvPr/>
          </p:nvCxnSpPr>
          <p:spPr>
            <a:xfrm flipH="1">
              <a:off x="3083225" y="427100"/>
              <a:ext cx="4441200" cy="114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69" name="Google Shape;1169;p111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Manual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1170" name="Google Shape;1170;p11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gimana gengs mudah kan cara Test manual?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Menurut kamu, apa sih yang akan terjadi pada proses konfigurasi, kalau kita melewatkan satu langkah?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71" name="Google Shape;1171;p1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4" y="816450"/>
            <a:ext cx="5096624" cy="388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175" name="Shape 1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6" name="Google Shape;1176;p1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7" name="Google Shape;1177;p1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8" name="Google Shape;1178;p112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di materi sebelumnya kita sudah membuat sendiri Collection dan Environment.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Tapi, gimana ya kalau kita mau  mengirimkan Collection dan Environment Postman kita ke orang lain?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Yuk, kita bahas!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79" name="Google Shape;1179;p1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4200" y="708799"/>
            <a:ext cx="5499926" cy="41923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80" name="Google Shape;1180;p112"/>
          <p:cNvGrpSpPr/>
          <p:nvPr/>
        </p:nvGrpSpPr>
        <p:grpSpPr>
          <a:xfrm>
            <a:off x="454375" y="144400"/>
            <a:ext cx="7070100" cy="572700"/>
            <a:chOff x="454375" y="144413"/>
            <a:chExt cx="7070100" cy="572700"/>
          </a:xfrm>
        </p:grpSpPr>
        <p:cxnSp>
          <p:nvCxnSpPr>
            <p:cNvPr id="1181" name="Google Shape;1181;p112"/>
            <p:cNvCxnSpPr>
              <a:endCxn id="1182" idx="3"/>
            </p:cNvCxnSpPr>
            <p:nvPr/>
          </p:nvCxnSpPr>
          <p:spPr>
            <a:xfrm flipH="1">
              <a:off x="3355075" y="427163"/>
              <a:ext cx="4169400" cy="360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182" name="Google Shape;1182;p112"/>
            <p:cNvSpPr txBox="1"/>
            <p:nvPr/>
          </p:nvSpPr>
          <p:spPr>
            <a:xfrm>
              <a:off x="454375" y="144413"/>
              <a:ext cx="2900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chemeClr val="lt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86" name="Shape 1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" name="Google Shape;1187;p11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88" name="Google Shape;1188;p1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9" name="Google Shape;1189;p1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0" name="Google Shape;1190;p11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menggunakan fitur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Export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untuk mengirimkan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dari Postman komputer kita ke orang lain.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Terdapat 2 cara dalam melakukan export collection dan environment: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Melalui fitur Export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Melalui fitur Share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Sabrina suka makan pedas, waktunya kita bahas!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91" name="Google Shape;1191;p1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2200" y="717100"/>
            <a:ext cx="5209351" cy="39717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92" name="Google Shape;1192;p113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193" name="Google Shape;1193;p113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</a:t>
              </a: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194" name="Google Shape;1194;p113"/>
            <p:cNvCxnSpPr>
              <a:endCxn id="1193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98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9" name="Google Shape;1199;p11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00" name="Google Shape;1200;p1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1" name="Google Shape;1201;p1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02" name="Google Shape;1202;p11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Coba pakai fitur Export dulu yuk yang hasilnya format </a:t>
            </a: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JSON</a:t>
            </a: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!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File ini yang kita kasih ke orang lain, jika butuh collection atau environment yang ada di Postman kita.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03" name="Google Shape;1203;p1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95197" y="1142975"/>
            <a:ext cx="4504475" cy="34343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04" name="Google Shape;1204;p114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05" name="Google Shape;1205;p114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06" name="Google Shape;1206;p114"/>
            <p:cNvCxnSpPr>
              <a:endCxn id="1205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10" name="Shape 1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" name="Google Shape;1211;p11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12" name="Google Shape;1212;p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3" name="Google Shape;1213;p1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14" name="Google Shape;1214;p11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Simak langkah export Collection,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klik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Terus,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akan di-export. Setelah itu,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option button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Selanjutnya,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Export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15" name="Google Shape;1215;p1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25175" y="788325"/>
            <a:ext cx="5513620" cy="42027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16" name="Google Shape;1216;p115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17" name="Google Shape;1217;p115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18" name="Google Shape;1218;p115"/>
            <p:cNvCxnSpPr>
              <a:endCxn id="1217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22" name="Shape 1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3" name="Google Shape;1223;p11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24" name="Google Shape;1224;p1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5" name="Google Shape;1225;p1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6" name="Google Shape;1226;p116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klik tombol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Export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(kanan bawah), terus 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impan file .json ke dalam folder.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coba pakai fitur Export, kita coba pakai fitur Share, yuk!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27" name="Google Shape;1227;p1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5" y="1218326"/>
            <a:ext cx="5321951" cy="30811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8" name="Google Shape;1228;p116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29" name="Google Shape;1229;p116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30" name="Google Shape;1230;p116"/>
            <p:cNvCxnSpPr>
              <a:endCxn id="1229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34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Google Shape;1235;p11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36" name="Google Shape;1236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7" name="Google Shape;1237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8" name="Google Shape;1238;p11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Kalau p</a:t>
            </a: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akai </a:t>
            </a: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fitur Share, hasilnya dalam bentuk URL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kasih collection atau environment dari Postman kita ke orang lain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dalam bentuk URL.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Supaya bisa pakai fitur Share, kita harus login dulu ya, gengs~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39" name="Google Shape;1239;p1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39350" y="1991325"/>
            <a:ext cx="4714149" cy="1726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0" name="Google Shape;1240;p117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41" name="Google Shape;1241;p117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42" name="Google Shape;1242;p117"/>
            <p:cNvCxnSpPr>
              <a:endCxn id="1241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46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" name="Google Shape;1247;p11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48" name="Google Shape;1248;p1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9" name="Google Shape;1249;p1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50" name="Google Shape;1250;p11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Cus langsung aja kita mulai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Share 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! Langkahnya kayak berikut ini: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 kita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akan di-share, lalu klik option button. Terus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Share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51" name="Google Shape;1251;p1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41250" y="913050"/>
            <a:ext cx="5102749" cy="388673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2" name="Google Shape;1252;p118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53" name="Google Shape;1253;p118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54" name="Google Shape;1254;p118"/>
            <p:cNvCxnSpPr>
              <a:endCxn id="1253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58" name="Shape 1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" name="Google Shape;1259;p11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60" name="Google Shape;1260;p1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1" name="Google Shape;1261;p1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2" name="Google Shape;1262;p11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Berikutnya, kita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tab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Via JSON link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terus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Get JSON link.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Terakhir, tinggal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Copy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deh URL-nya.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Pastikan kamu menyalin URL lengkap ya! 👍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itu, kamu bisa share ke tim atau bisa digunakan untuk membuka di komputer lain deh~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63" name="Google Shape;1263;p1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20300" y="570950"/>
            <a:ext cx="5903084" cy="449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64" name="Google Shape;1264;p119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65" name="Google Shape;1265;p119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66" name="Google Shape;1266;p119"/>
            <p:cNvCxnSpPr>
              <a:endCxn id="1265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70" name="Shape 1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1" name="Google Shape;1271;p12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72" name="Google Shape;1272;p1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3" name="Google Shape;1273;p1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74" name="Google Shape;1274;p12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Sekarang kita masuk ke langkah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Share 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 kita klik menu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terus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environment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yang akan di-share. Klik option button dan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Share.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75" name="Google Shape;1275;p1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99456" y="1458490"/>
            <a:ext cx="2985299" cy="2600829"/>
          </a:xfrm>
          <a:prstGeom prst="rect">
            <a:avLst/>
          </a:prstGeom>
          <a:noFill/>
          <a:ln>
            <a:noFill/>
          </a:ln>
        </p:spPr>
      </p:pic>
      <p:sp>
        <p:nvSpPr>
          <p:cNvPr id="1276" name="Google Shape;1276;p120"/>
          <p:cNvSpPr/>
          <p:nvPr/>
        </p:nvSpPr>
        <p:spPr>
          <a:xfrm>
            <a:off x="9762256" y="2701315"/>
            <a:ext cx="219600" cy="219600"/>
          </a:xfrm>
          <a:prstGeom prst="flowChartConnector">
            <a:avLst/>
          </a:prstGeom>
          <a:solidFill>
            <a:srgbClr val="A667A5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b="1" sz="1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7" name="Google Shape;1277;p120"/>
          <p:cNvSpPr/>
          <p:nvPr/>
        </p:nvSpPr>
        <p:spPr>
          <a:xfrm>
            <a:off x="10605381" y="2421290"/>
            <a:ext cx="219600" cy="219600"/>
          </a:xfrm>
          <a:prstGeom prst="flowChartConnector">
            <a:avLst/>
          </a:prstGeom>
          <a:solidFill>
            <a:srgbClr val="A667A5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b="1" sz="1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8" name="Google Shape;1278;p120"/>
          <p:cNvSpPr/>
          <p:nvPr/>
        </p:nvSpPr>
        <p:spPr>
          <a:xfrm>
            <a:off x="12265156" y="2421290"/>
            <a:ext cx="219600" cy="219600"/>
          </a:xfrm>
          <a:prstGeom prst="flowChartConnector">
            <a:avLst/>
          </a:prstGeom>
          <a:solidFill>
            <a:srgbClr val="A667A5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b="1" sz="1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9" name="Google Shape;1279;p120"/>
          <p:cNvSpPr/>
          <p:nvPr/>
        </p:nvSpPr>
        <p:spPr>
          <a:xfrm>
            <a:off x="11296856" y="2744315"/>
            <a:ext cx="219600" cy="219600"/>
          </a:xfrm>
          <a:prstGeom prst="flowChartConnector">
            <a:avLst/>
          </a:prstGeom>
          <a:solidFill>
            <a:srgbClr val="A667A5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b="1" sz="10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80" name="Google Shape;1280;p1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1874" y="1342721"/>
            <a:ext cx="4377674" cy="33401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1" name="Google Shape;1281;p120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82" name="Google Shape;1282;p120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83" name="Google Shape;1283;p120"/>
            <p:cNvCxnSpPr>
              <a:endCxn id="1282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87" name="Shape 1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8" name="Google Shape;1288;p12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89" name="Google Shape;1289;p1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0" name="Google Shape;1290;p1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1" name="Google Shape;1291;p12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Selanjutnya, kita masukkan email yang akan di-share. Terakhir,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Share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Environment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sekarang email yang kamu undang akan memiliki akses terhadap Environment yang kamu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buat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😉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92" name="Google Shape;1292;p1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871" y="1086250"/>
            <a:ext cx="4387699" cy="33453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93" name="Google Shape;1293;p121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sp>
          <p:nvSpPr>
            <p:cNvPr id="1294" name="Google Shape;1294;p121"/>
            <p:cNvSpPr txBox="1"/>
            <p:nvPr/>
          </p:nvSpPr>
          <p:spPr>
            <a:xfrm>
              <a:off x="454375" y="144400"/>
              <a:ext cx="28536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295" name="Google Shape;1295;p121"/>
            <p:cNvCxnSpPr>
              <a:endCxn id="1294" idx="3"/>
            </p:cNvCxnSpPr>
            <p:nvPr/>
          </p:nvCxnSpPr>
          <p:spPr>
            <a:xfrm flipH="1">
              <a:off x="3307975" y="427150"/>
              <a:ext cx="4216500" cy="360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299" name="Shape 1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Google Shape;1300;p1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1" name="Google Shape;1301;p1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302" name="Google Shape;1302;p122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Sekarang kita sudah bisa export Postman Collection</a:t>
            </a:r>
            <a:r>
              <a:rPr lang="en">
                <a:solidFill>
                  <a:schemeClr val="lt1"/>
                </a:solidFill>
              </a:rPr>
              <a:t>🎉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cara tadi dipilih sesuai kebutuhan ya, gengs.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menurut kamu kalau export dengan metode share dibutuhkan saat kondisi seperti apa ya?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03" name="Google Shape;1303;p1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46225" y="1146450"/>
            <a:ext cx="4495800" cy="34302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04" name="Google Shape;1304;p122"/>
          <p:cNvGrpSpPr/>
          <p:nvPr/>
        </p:nvGrpSpPr>
        <p:grpSpPr>
          <a:xfrm>
            <a:off x="454375" y="144400"/>
            <a:ext cx="7070100" cy="572700"/>
            <a:chOff x="454375" y="144413"/>
            <a:chExt cx="7070100" cy="572700"/>
          </a:xfrm>
        </p:grpSpPr>
        <p:cxnSp>
          <p:nvCxnSpPr>
            <p:cNvPr id="1305" name="Google Shape;1305;p122"/>
            <p:cNvCxnSpPr>
              <a:endCxn id="1306" idx="3"/>
            </p:cNvCxnSpPr>
            <p:nvPr/>
          </p:nvCxnSpPr>
          <p:spPr>
            <a:xfrm flipH="1">
              <a:off x="3355075" y="427163"/>
              <a:ext cx="4169400" cy="360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06" name="Google Shape;1306;p122"/>
            <p:cNvSpPr txBox="1"/>
            <p:nvPr/>
          </p:nvSpPr>
          <p:spPr>
            <a:xfrm>
              <a:off x="454375" y="144413"/>
              <a:ext cx="2900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chemeClr val="lt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Export &amp; Share</a:t>
              </a:r>
              <a:endParaRPr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310" name="Shape 1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1" name="Google Shape;1311;p1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2" name="Google Shape;1312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313" name="Google Shape;1313;p123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Tadi kan kita udah coba test manual di Postman.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Nah, sekarang ikut Sabrina belajar cara tes otomatisnya, yuk.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Metode ini lho yang digunakan sama perusahaan Bingle buat test API di produknya, gengs.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14" name="Google Shape;1314;p1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63601" y="1438450"/>
            <a:ext cx="3960025" cy="30192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5" name="Google Shape;1315;p123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16" name="Google Shape;1316;p123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17" name="Google Shape;1317;p123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chemeClr val="lt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21" name="Shape 1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2" name="Google Shape;1322;p12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23" name="Google Shape;1323;p1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4" name="Google Shape;1324;p1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25" name="Google Shape;1325;p12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akan coba testing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secara otomatis pakai fitur Collection Runner dari Postman.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Tapi, kita perlu tahu dulu nih, apa sih Collection Runner?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Collection Runner adalah fitur yang ada di aplikasi Postman untuk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menjalankan serangkaian request secara bersamaan, dengan sekali klik Run.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26" name="Google Shape;1326;p1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23776" y="908388"/>
            <a:ext cx="4854276" cy="370103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27" name="Google Shape;1327;p12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28" name="Google Shape;1328;p124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29" name="Google Shape;1329;p12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33" name="Shape 1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" name="Google Shape;1334;p12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35" name="Google Shape;1335;p1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6" name="Google Shape;1336;p1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37" name="Google Shape;1337;p12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bakal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belajar gimana sih menjalankan API testing dengan request yang sudah dibuat.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perlu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memvalidasi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dari request yang akan kita jalankan menggunakan Runner,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melalui tab Tests menggunakan bahasa Javascript.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Tapi, tenang aja, kita nggak perlu lho menuliskan secara manual bahasa Javascript tersebut.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38" name="Google Shape;1338;p1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90275" y="1253825"/>
            <a:ext cx="4648699" cy="35468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39" name="Google Shape;1339;p125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40" name="Google Shape;1340;p125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41" name="Google Shape;1341;p125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45" name="Shape 1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" name="Google Shape;1346;p12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47" name="Google Shape;1347;p1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8" name="Google Shape;1348;p1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9" name="Google Shape;1349;p126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Lho? Terus gimana?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cukup pakai fitur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Snippets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yang ada di Postman.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Fitur-nya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berisi kode-kode Javascript yang sudah jadi,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 kita tinggal pilih saja deh untuk menggunakannya.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50" name="Google Shape;1350;p1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05750" y="1146373"/>
            <a:ext cx="4638238" cy="353552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51" name="Google Shape;1351;p12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52" name="Google Shape;1352;p126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53" name="Google Shape;1353;p12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57" name="Shape 1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" name="Google Shape;1358;p12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59" name="Google Shape;1359;p1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0" name="Google Shape;1360;p1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1" name="Google Shape;1361;p12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Cara menampilkan Snippets</a:t>
            </a: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 tuh, begini gengs~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Yuk, sambil kita coba, yaps.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klik nama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Request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akan divalidasi. Setelah itu, klik tab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Tests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Di sisi kanan akan muncul side bar Snippets berisi list test case menggunakan J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avascript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 kita tinggal pilih dan gunakan sesuai kebutuhan.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62" name="Google Shape;1362;p1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51821" y="1232625"/>
            <a:ext cx="4408852" cy="33606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63" name="Google Shape;1363;p127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64" name="Google Shape;1364;p127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65" name="Google Shape;1365;p127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69" name="Shape 1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0" name="Google Shape;1370;p12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71" name="Google Shape;1371;p1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2" name="Google Shape;1372;p1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3" name="Google Shape;1373;p12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ontohnya,  ketika akan memvalidasi response time, maka kita dapat memilih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time is less than 200ms.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Satu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script function</a:t>
            </a: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akan dibuat secara otomatis di bagian tab Tests.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menambahkan script tersebut sesuai kebutuhan validasi apa yang akan kita tes.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74" name="Google Shape;1374;p1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42450" y="1056000"/>
            <a:ext cx="4526674" cy="34504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75" name="Google Shape;1375;p128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376" name="Google Shape;1376;p128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77" name="Google Shape;1377;p128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81" name="Shape 1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" name="Google Shape;1382;p12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83" name="Google Shape;1383;p1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4" name="Google Shape;1384;p1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85" name="Google Shape;1385;p12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menampilkan snippets. Kita lanjut mengkonfigurasi Collection Runner dan menjalankannya, 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Udah siap cek langkahnya gimana?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86" name="Google Shape;1386;p1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6" y="1073662"/>
            <a:ext cx="4632725" cy="35287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7" name="Google Shape;1387;p129"/>
          <p:cNvGrpSpPr/>
          <p:nvPr/>
        </p:nvGrpSpPr>
        <p:grpSpPr>
          <a:xfrm>
            <a:off x="454375" y="140763"/>
            <a:ext cx="7070050" cy="572700"/>
            <a:chOff x="454375" y="144400"/>
            <a:chExt cx="7070050" cy="572700"/>
          </a:xfrm>
        </p:grpSpPr>
        <p:cxnSp>
          <p:nvCxnSpPr>
            <p:cNvPr id="1388" name="Google Shape;1388;p129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89" name="Google Shape;1389;p129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93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p13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95" name="Google Shape;1395;p1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6" name="Google Shape;1396;p1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97" name="Google Shape;1397;p13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Kayak gini langkah konfigurasi Collection dan cara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menjalankannya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Runner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terus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nama Collection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akan dijalankan menggunakan Runner.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Selanjutnya,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Drag and drop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nama collection ke dalam kotak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Run Order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98" name="Google Shape;1398;p1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875" y="1063575"/>
            <a:ext cx="4439899" cy="33818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99" name="Google Shape;1399;p130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00" name="Google Shape;1400;p130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01" name="Google Shape;1401;p130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05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6" name="Google Shape;1406;p13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07" name="Google Shape;1407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8" name="Google Shape;1408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9" name="Google Shape;1409;p13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Kemudian, kita atur parameter-parameter pada Runner sesuai kebutuhan testing seperti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berikut: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Iterations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 akan dilakukan berapa kali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Delay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Delay setiap request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Data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Digunakan untuk Data Driven Testing, di mana value testing diambil dari dokumen .csv atau .json.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Terakhir tapi nggak kalah penting, kita klik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Run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10" name="Google Shape;1410;p1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875" y="1150550"/>
            <a:ext cx="4439899" cy="33818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1" name="Google Shape;1411;p131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12" name="Google Shape;1412;p131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13" name="Google Shape;1413;p131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17" name="Shape 1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" name="Google Shape;1418;p13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19" name="Google Shape;1419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0" name="Google Shape;1420;p1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21" name="Google Shape;1421;p13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Lihat di gambar yuk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hasil dari Runner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yang kita jalanka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sini, terlihat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informasi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tentang hasil dari request-request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yang ada di dalam Collection yang kita drag &amp; drop tadi.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22" name="Google Shape;1422;p1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1000137"/>
            <a:ext cx="4446202" cy="338914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3" name="Google Shape;1423;p132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24" name="Google Shape;1424;p132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25" name="Google Shape;1425;p132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29" name="Shape 1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0" name="Google Shape;1430;p13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31" name="Google Shape;1431;p1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2" name="Google Shape;1432;p1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3" name="Google Shape;1433;p13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Hasil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Pass dan Fail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ini,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tergantung dari konfigurasi script yang ada di tab Test tadi.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 status result-nya Fail, maka Postman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menampilkan hasil aktual dan hasil ekspektasi.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34" name="Google Shape;1434;p1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1000137"/>
            <a:ext cx="4446202" cy="338914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5" name="Google Shape;1435;p133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36" name="Google Shape;1436;p133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37" name="Google Shape;1437;p133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41" name="Shape 1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" name="Google Shape;1442;p13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43" name="Google Shape;1443;p1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4" name="Google Shape;1444;p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45" name="Google Shape;1445;p13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Oh ya gengs, kita juga perlu tahu nih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kelemahan pada Runner tersebut: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Runner menjalankan Collection, nggak  bisa spesifik Request.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Runner menjalankan Request secara sequential, tidak bisa random ataupun bercabang.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Tapi ada opsi strateginya buat mengatasi hal tersebut, gimana tuh?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46" name="Google Shape;1446;p1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19675" y="907501"/>
            <a:ext cx="5357263" cy="40836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47" name="Google Shape;1447;p134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48" name="Google Shape;1448;p134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49" name="Google Shape;1449;p134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53" name="Shape 1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" name="Google Shape;1454;p13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55" name="Google Shape;1455;p1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6" name="Google Shape;1456;p1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7" name="Google Shape;1457;p13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Caranya, 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ita harus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membuat beberapa Collection untuk beberapa skenario tertentu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request dalam collection tersebut kita atur urutannya sesuai dengan skenario yang akan kita test.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Satu scenario testing untuk satu collection.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58" name="Google Shape;1458;p1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5" y="1036075"/>
            <a:ext cx="4942300" cy="3764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59" name="Google Shape;1459;p135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60" name="Google Shape;1460;p135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61" name="Google Shape;1461;p135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65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6" name="Google Shape;1466;p13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67" name="Google Shape;1467;p1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8" name="Google Shape;1468;p1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69" name="Google Shape;1469;p136"/>
          <p:cNvGrpSpPr/>
          <p:nvPr/>
        </p:nvGrpSpPr>
        <p:grpSpPr>
          <a:xfrm>
            <a:off x="454375" y="144400"/>
            <a:ext cx="7070050" cy="572700"/>
            <a:chOff x="454375" y="144400"/>
            <a:chExt cx="7070050" cy="572700"/>
          </a:xfrm>
        </p:grpSpPr>
        <p:cxnSp>
          <p:nvCxnSpPr>
            <p:cNvPr id="1470" name="Google Shape;1470;p136"/>
            <p:cNvCxnSpPr/>
            <p:nvPr/>
          </p:nvCxnSpPr>
          <p:spPr>
            <a:xfrm rot="10800000">
              <a:off x="3287825" y="427100"/>
              <a:ext cx="42366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71" name="Google Shape;1471;p136"/>
            <p:cNvSpPr txBox="1"/>
            <p:nvPr/>
          </p:nvSpPr>
          <p:spPr>
            <a:xfrm>
              <a:off x="454375" y="144400"/>
              <a:ext cx="36417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</a:t>
              </a:r>
              <a:endParaRPr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1472" name="Google Shape;1472;p13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Ternyata asik ya belajar Testing Manual dan Testing Otomatis. Plus, makin lengkap dong skill kita~</a:t>
            </a:r>
            <a:endParaRPr i="0" sz="11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Kamu ingat nggak nih, saat tes otomatis hasilnya Pass dan Fail itu tergantung dari konfigurasi script yang ada di tab Test.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terus faktor apa ya yang jadi penentu hasil Pass dan Fail-nya?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73" name="Google Shape;1473;p1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074" y="816450"/>
            <a:ext cx="5096624" cy="388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477" name="Shape 1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8" name="Google Shape;1478;p1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9" name="Google Shape;1479;p1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480" name="Google Shape;1480;p137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Di materi sebelumnya, kita kan udah belajar </a:t>
            </a:r>
            <a:r>
              <a:rPr b="1" lang="en">
                <a:solidFill>
                  <a:srgbClr val="ED8F58"/>
                </a:solidFill>
                <a:latin typeface="Montserrat"/>
                <a:ea typeface="Montserrat"/>
                <a:cs typeface="Montserrat"/>
                <a:sym typeface="Montserrat"/>
              </a:rPr>
              <a:t>tes otomatis dengan Postman</a:t>
            </a:r>
            <a:r>
              <a:rPr b="1" lang="en">
                <a:solidFill>
                  <a:srgbClr val="ED8F58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b="1">
              <a:solidFill>
                <a:srgbClr val="ED8F5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Kira-kira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kamu ny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adar nggak nih,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kalo Postman punya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kekurangan? Soalnya, kita harus testing secara berulang-ulang. 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Makanya kita butuh tools tambahan dari Postman, yang disebut dengan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Newman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81" name="Google Shape;1481;p1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4200" y="708799"/>
            <a:ext cx="5499926" cy="41923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82" name="Google Shape;1482;p137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483" name="Google Shape;1483;p137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chemeClr val="lt1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484" name="Google Shape;1484;p137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88" name="Shape 1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9" name="Google Shape;1489;p13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90" name="Google Shape;1490;p1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1" name="Google Shape;1491;p1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2" name="Google Shape;1492;p13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Kenalan sama Newman, yuk!</a:t>
            </a:r>
            <a:endParaRPr b="1" sz="1600">
              <a:solidFill>
                <a:srgbClr val="73357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New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man adalah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command-line Collection Runner untuk Postman.</a:t>
            </a:r>
            <a:endParaRPr b="1" sz="1100">
              <a:solidFill>
                <a:srgbClr val="73357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etika kita menguji API pada aplikasi Postman, beberapa request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tersimpan dalam Collection.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kita pakai fitur Newman, maka Collection tersebut bisa di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jalankan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tes secara otomat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is me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lalui perintah di command-line.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493" name="Google Shape;1493;p138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494" name="Google Shape;1494;p138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495" name="Google Shape;1495;p138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496" name="Google Shape;1496;p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827225"/>
            <a:ext cx="4397249" cy="33518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00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Google Shape;1501;p13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02" name="Google Shape;1502;p1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3" name="Google Shape;1503;p1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04" name="Google Shape;1504;p13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pakai tools Newman,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bisa meng-export scenario testing kita yang ada di postman, terus bisa dijalankan secara otomatis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Tentunya,  sangat membantu kita nih saat harus testing API dengan scenario yang tidak sedikit.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05" name="Google Shape;1505;p1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3276" y="1204202"/>
            <a:ext cx="4839276" cy="36887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06" name="Google Shape;1506;p139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07" name="Google Shape;1507;p139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08" name="Google Shape;1508;p139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12" name="Shape 1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3" name="Google Shape;1513;p14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14" name="Google Shape;1514;p1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5" name="Google Shape;1515;p1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6" name="Google Shape;1516;p14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Install Node.js dulu, yaps! </a:t>
            </a:r>
            <a:endParaRPr b="1"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Newman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dibuat berbasis bahasa pemrograman Node.js. Makanya nih, biar Newman bisa dipasang dan dipanggil, kita perlu pastikan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Node.js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terinstall.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Oh ya, unduh-nya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di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sini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sesuai dengan operating system yang kamu gunakan di komputer.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kita cukup Ikuti langkah dari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Node.js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buat install-nya,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17" name="Google Shape;1517;p1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64537" y="1115013"/>
            <a:ext cx="4313213" cy="32877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18" name="Google Shape;1518;p140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19" name="Google Shape;1519;p140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20" name="Google Shape;1520;p140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24" name="Shape 1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" name="Google Shape;1525;p14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26" name="Google Shape;1526;p1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7" name="Google Shape;1527;p1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8" name="Google Shape;1528;p14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 buat cek berhasil install atau nggak, kita bisa pakai cara ini: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buka terminal atau command prompt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komputer.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Lalu,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node -v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kemudian tekan enter. Selanjutnya,  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npm -v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kemudian tekan enter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muncul kayak versi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gamba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r, Node.js berhasil diinstall di komputer. Yuhuu~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29" name="Google Shape;1529;p141"/>
          <p:cNvPicPr preferRelativeResize="0"/>
          <p:nvPr/>
        </p:nvPicPr>
        <p:blipFill rotWithShape="1">
          <a:blip r:embed="rId5">
            <a:alphaModFix/>
          </a:blip>
          <a:srcRect b="23670" l="12768" r="13080" t="9084"/>
          <a:stretch/>
        </p:blipFill>
        <p:spPr>
          <a:xfrm>
            <a:off x="9594875" y="1742388"/>
            <a:ext cx="3401200" cy="24188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30" name="Google Shape;1530;p141"/>
          <p:cNvGrpSpPr/>
          <p:nvPr/>
        </p:nvGrpSpPr>
        <p:grpSpPr>
          <a:xfrm>
            <a:off x="446100" y="140763"/>
            <a:ext cx="7020750" cy="572700"/>
            <a:chOff x="446100" y="64563"/>
            <a:chExt cx="7020750" cy="572700"/>
          </a:xfrm>
        </p:grpSpPr>
        <p:sp>
          <p:nvSpPr>
            <p:cNvPr id="1531" name="Google Shape;1531;p141"/>
            <p:cNvSpPr txBox="1"/>
            <p:nvPr/>
          </p:nvSpPr>
          <p:spPr>
            <a:xfrm>
              <a:off x="446100" y="64563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32" name="Google Shape;1532;p141"/>
            <p:cNvCxnSpPr/>
            <p:nvPr/>
          </p:nvCxnSpPr>
          <p:spPr>
            <a:xfrm rot="10800000">
              <a:off x="5490750" y="350925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533" name="Google Shape;1533;p1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57675" y="1334187"/>
            <a:ext cx="4301976" cy="3279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37" name="Shape 1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" name="Google Shape;1538;p14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39" name="Google Shape;1539;p1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0" name="Google Shape;1540;p1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1" name="Google Shape;1541;p14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Sekarang, kita install Newman</a:t>
            </a:r>
            <a:r>
              <a:rPr lang="en" sz="1200">
                <a:solidFill>
                  <a:schemeClr val="dk1"/>
                </a:solidFill>
              </a:rPr>
              <a:t>✨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Caranya kayak berikut ini: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uka terminal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atau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 prompt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komputer. Terus,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npm install -g newman</a:t>
            </a:r>
            <a:r>
              <a:rPr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Kayak di gambar, gengs.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Kemudian,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ekan enter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 dan biarkan proses instalasi berjalan sampai seles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ai.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42" name="Google Shape;1542;p1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73475" y="1859325"/>
            <a:ext cx="4394324" cy="1610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43" name="Google Shape;1543;p142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44" name="Google Shape;1544;p142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45" name="Google Shape;1545;p142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49" name="Shape 1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" name="Google Shape;1550;p14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51" name="Google Shape;1551;p1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2" name="Google Shape;1552;p1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3" name="Google Shape;1553;p14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Mari kita cek, berhasil atau nggak ya instalasi Newman.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Caranya,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uka terminal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atau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 prompt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komputer.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kemudian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tekan enter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sudah muncul tampilan kayak di gambar, artinya Newman udah berhasil diinstall. Yeay!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54" name="Google Shape;1554;p143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55" name="Google Shape;1555;p143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56" name="Google Shape;1556;p143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557" name="Google Shape;1557;p1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48423" y="2020425"/>
            <a:ext cx="4470476" cy="1638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61" name="Shape 1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Google Shape;1562;p14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63" name="Google Shape;1563;p1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4" name="Google Shape;1564;p1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65" name="Google Shape;1565;p14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Saatnya kita coba jalankan collection dan environment pakai Newman. Caranya gini gengs.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export collection, kayak yang udah kita pelajari di materi sebelumnya. Kemudian, simpan ke dalam folder komputer.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buka terminal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atau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 prompt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komputer. 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66" name="Google Shape;1566;p1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1944546"/>
            <a:ext cx="4444001" cy="16287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7" name="Google Shape;1567;p144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68" name="Google Shape;1568;p144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69" name="Google Shape;1569;p144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73" name="Shape 1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4" name="Google Shape;1574;p14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75" name="Google Shape;1575;p1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6" name="Google Shape;1576;p1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77" name="Google Shape;1577;p14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Selanjutnya, kit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arahkan atau pindah directory ke folder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mana collection .json tadi disimpan. Caranya, menggunakan perintah a.k.a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command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cd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ketik command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 run &lt;nama collection&gt;</a:t>
            </a:r>
            <a:b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</a:b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Misal: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 run collection.json.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Terakhir, tekan enter.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78" name="Google Shape;1578;p145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79" name="Google Shape;1579;p145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80" name="Google Shape;1580;p145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581" name="Google Shape;1581;p1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4" y="1261831"/>
            <a:ext cx="4434750" cy="3380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85" name="Shape 1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" name="Google Shape;1586;p14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87" name="Google Shape;1587;p1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8" name="Google Shape;1588;p1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9" name="Google Shape;1589;p146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Oops, Error! Kenapa ya?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perlu tahu, ternyata terminal atau command prompt ini tuh nggak mengenal spasi.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kasih underscore pada file collection-nya, yaps.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kita coba run sekali lagi, dengan memanggil nama yang sudah diberi underscore.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90" name="Google Shape;1590;p146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591" name="Google Shape;1591;p146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592" name="Google Shape;1592;p146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593" name="Google Shape;1593;p1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3" y="4991104"/>
            <a:ext cx="4424176" cy="3372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4" name="Google Shape;1594;p1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3376" y="1299000"/>
            <a:ext cx="4424176" cy="33723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98" name="Shape 1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9" name="Google Shape;1599;p14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00" name="Google Shape;1600;p1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1" name="Google Shape;1601;p1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2" name="Google Shape;1602;p147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Saatnya kita run lagi command-nya. 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Jeng… Jeng.. Berikut hasil dari collection yang dijalankan menggunakan Newman.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Report-nya ditampilkan melalui terminal atau command prompt.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03" name="Google Shape;1603;p147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04" name="Google Shape;1604;p147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05" name="Google Shape;1605;p147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06" name="Google Shape;1606;p1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99925" y="717100"/>
            <a:ext cx="5623954" cy="4286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10" name="Shape 1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1" name="Google Shape;1611;p148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12" name="Google Shape;1612;p1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3" name="Google Shape;1613;p1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14" name="Google Shape;1614;p148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Wah masih ada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error nih di mana variabel yang kita buat tidak berjalan.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Harap tenang gengs. Ini terjadi karena saat kita menjalankan collection pakai Newman, kita nggak menyertakan environment-nya.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 sekarang export environment kita melalui Postman dan simpan di folder yang sama di mana kita menyimpan collection.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15" name="Google Shape;1615;p148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16" name="Google Shape;1616;p148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17" name="Google Shape;1617;p148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18" name="Google Shape;1618;p1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37099" y="717108"/>
            <a:ext cx="5665275" cy="43183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22" name="Shape 1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3" name="Google Shape;1623;p14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24" name="Google Shape;1624;p1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5" name="Google Shape;1625;p1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26" name="Google Shape;1626;p14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akan rerun atau menjalankan kembali collection kita tadi dengan command seperti di gambar. </a:t>
            </a:r>
            <a:endParaRPr b="1" sz="1100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emudian tekan enter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Misalnya kayak gini,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 run collection.json -e environment.json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27" name="Google Shape;1627;p1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49575" y="1988550"/>
            <a:ext cx="4405424" cy="16145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28" name="Google Shape;1628;p149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29" name="Google Shape;1629;p149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30" name="Google Shape;1630;p149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34" name="Shape 1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5" name="Google Shape;1635;p15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36" name="Google Shape;1636;p1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7" name="Google Shape;1637;p1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8" name="Google Shape;1638;p150"/>
          <p:cNvSpPr txBox="1"/>
          <p:nvPr/>
        </p:nvSpPr>
        <p:spPr>
          <a:xfrm>
            <a:off x="454375" y="717100"/>
            <a:ext cx="822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Yeay! Udah nggak error dan Report sudah ditampilkan~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39" name="Google Shape;1639;p150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40" name="Google Shape;1640;p150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41" name="Google Shape;1641;p150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42" name="Google Shape;1642;p1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58500" y="1159812"/>
            <a:ext cx="4884175" cy="372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46" name="Shape 1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7" name="Google Shape;1647;p15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48" name="Google Shape;1648;p1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9" name="Google Shape;1649;p15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50" name="Google Shape;1650;p15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Newman bisa buat Report juga, lho! </a:t>
            </a:r>
            <a:endParaRPr b="1" sz="1600">
              <a:solidFill>
                <a:srgbClr val="73357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Selain buat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menjalankan Collection, Newman juga bisa dipakai untuk membuat Report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Pakai Newman kita bisa membuat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laporan testing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atau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pretty report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Kita dapat menggunakan sebuah library dari Newman yang bernama HTMLEXTRA.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51" name="Google Shape;1651;p151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52" name="Google Shape;1652;p151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53" name="Google Shape;1653;p151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54" name="Google Shape;1654;p1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53875" y="1473028"/>
            <a:ext cx="3373876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58" name="Shape 1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9" name="Google Shape;1659;p15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60" name="Google Shape;1660;p1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1" name="Google Shape;1661;p1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62" name="Google Shape;1662;p15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Langkah Install HTMLEXTRA 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buka terminal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atau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 prompt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komputer. Lalu,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npm install -g newman-reporter-htmlextr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a</a:t>
            </a:r>
            <a:r>
              <a:rPr lang="en" sz="1100">
                <a:solidFill>
                  <a:schemeClr val="dk1"/>
                </a:solidFill>
                <a:highlight>
                  <a:srgbClr val="F7F7F7"/>
                </a:highlight>
                <a:latin typeface="Courier New"/>
                <a:ea typeface="Courier New"/>
                <a:cs typeface="Courier New"/>
                <a:sym typeface="Courier New"/>
              </a:rPr>
              <a:t>.</a:t>
            </a:r>
            <a:endParaRPr sz="1100">
              <a:solidFill>
                <a:schemeClr val="dk1"/>
              </a:solidFill>
              <a:highlight>
                <a:srgbClr val="F7F7F7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Cek detailnya di gambar yuk! Kalau udah,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ekan enter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dan biarkan proses instalasi berjalan sampai selesai, deh.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63" name="Google Shape;1663;p152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64" name="Google Shape;1664;p152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65" name="Google Shape;1665;p152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66" name="Google Shape;1666;p1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875" y="1931474"/>
            <a:ext cx="4515351" cy="1654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70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p15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72" name="Google Shape;1672;p1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3" name="Google Shape;1673;p1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74" name="Google Shape;1674;p15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Langkah Mencetak Pretty Report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Pertama, kita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uka terminal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atau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command prompt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di komputer.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kita arahkan/pindah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directory ke folder dimana collection dan environment .json tadi disimpan. Pakai perintah menggunakan command cd.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Ketik command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 run &lt;nama collection&gt; -e &lt;nama environment&gt; -r htmlextra</a:t>
            </a:r>
            <a:b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Misal: </a:t>
            </a:r>
            <a:r>
              <a:rPr b="1" lang="en" sz="1100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newman run collection.json -e environment.json -r htmlextra. </a:t>
            </a:r>
            <a:endParaRPr b="1" sz="1100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Kalau udah,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tekan enter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deh,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675" name="Google Shape;1675;p153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76" name="Google Shape;1676;p153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77" name="Google Shape;1677;p153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pic>
        <p:nvPicPr>
          <p:cNvPr id="1678" name="Google Shape;1678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77538" y="1974696"/>
            <a:ext cx="4279414" cy="156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82" name="Shape 1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3" name="Google Shape;1683;p15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84" name="Google Shape;1684;p1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5" name="Google Shape;1685;p1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86" name="Google Shape;1686;p15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Setelah kita menekan enter, nggak ada proses yang ditampilkan pada terminal atau command prompt.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Hasil report-nya kita bisa langsung lihat di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folder  komputer kita,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di mana collection dan environment tadi disimpan.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87" name="Google Shape;1687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3375" y="1748825"/>
            <a:ext cx="4490701" cy="16458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88" name="Google Shape;1688;p154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689" name="Google Shape;1689;p154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690" name="Google Shape;1690;p154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94" name="Shape 1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5" name="Google Shape;1695;p15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96" name="Google Shape;1696;p1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7" name="Google Shape;1697;p1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698" name="Google Shape;1698;p155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d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 dalam folder tersebut, ada folder baru bernama newman, isinya report dalam format html.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Buat lihat html report, kita tinggal klik 2x pada file html yang sudah ter-generate otomatis.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99" name="Google Shape;1699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10850" y="1925389"/>
            <a:ext cx="4548501" cy="1667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0" name="Google Shape;1700;p155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701" name="Google Shape;1701;p155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702" name="Google Shape;1702;p155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06" name="Shape 1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7" name="Google Shape;1707;p15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08" name="Google Shape;1708;p1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9" name="Google Shape;1709;p1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10" name="Google Shape;1710;p156"/>
          <p:cNvSpPr txBox="1"/>
          <p:nvPr/>
        </p:nvSpPr>
        <p:spPr>
          <a:xfrm>
            <a:off x="454375" y="717100"/>
            <a:ext cx="8229000" cy="49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Ta-da! Inilah Pretty Report yang kita buat otomatis pakai </a:t>
            </a:r>
            <a:r>
              <a:rPr lang="en" sz="12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 sz="1600">
                <a:solidFill>
                  <a:srgbClr val="733572"/>
                </a:solidFill>
                <a:latin typeface="Courier New"/>
                <a:ea typeface="Courier New"/>
                <a:cs typeface="Courier New"/>
                <a:sym typeface="Courier New"/>
              </a:rPr>
              <a:t>N</a:t>
            </a:r>
            <a:r>
              <a:rPr b="1" lang="en" sz="1600">
                <a:solidFill>
                  <a:srgbClr val="733572"/>
                </a:solidFill>
                <a:latin typeface="Courier New"/>
                <a:ea typeface="Courier New"/>
                <a:cs typeface="Courier New"/>
                <a:sym typeface="Courier New"/>
              </a:rPr>
              <a:t>ewman</a:t>
            </a:r>
            <a:endParaRPr b="1" sz="1600">
              <a:solidFill>
                <a:srgbClr val="73357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11" name="Google Shape;1711;p1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0325" y="811685"/>
            <a:ext cx="8229002" cy="47676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12" name="Google Shape;1712;p156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713" name="Google Shape;1713;p156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714" name="Google Shape;1714;p156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18" name="Shape 1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9" name="Google Shape;1719;p157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20" name="Google Shape;1720;p1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1" name="Google Shape;1721;p1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2" name="Google Shape;1722;p157"/>
          <p:cNvSpPr txBox="1"/>
          <p:nvPr/>
        </p:nvSpPr>
        <p:spPr>
          <a:xfrm>
            <a:off x="454375" y="717100"/>
            <a:ext cx="8229000" cy="49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33572"/>
                </a:solidFill>
                <a:latin typeface="Montserrat"/>
                <a:ea typeface="Montserrat"/>
                <a:cs typeface="Montserrat"/>
                <a:sym typeface="Montserrat"/>
              </a:rPr>
              <a:t>Kalau scroll ke bawah, kamu akan menemukan tampilan seperti ini</a:t>
            </a:r>
            <a:endParaRPr b="1" sz="1200">
              <a:solidFill>
                <a:srgbClr val="73357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23" name="Google Shape;1723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62837" y="1122275"/>
            <a:ext cx="5075524" cy="38688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24" name="Google Shape;1724;p157"/>
          <p:cNvGrpSpPr/>
          <p:nvPr/>
        </p:nvGrpSpPr>
        <p:grpSpPr>
          <a:xfrm>
            <a:off x="446100" y="144400"/>
            <a:ext cx="7020750" cy="572700"/>
            <a:chOff x="446100" y="144400"/>
            <a:chExt cx="7020750" cy="572700"/>
          </a:xfrm>
        </p:grpSpPr>
        <p:sp>
          <p:nvSpPr>
            <p:cNvPr id="1725" name="Google Shape;1725;p157"/>
            <p:cNvSpPr txBox="1"/>
            <p:nvPr/>
          </p:nvSpPr>
          <p:spPr>
            <a:xfrm>
              <a:off x="446100" y="144400"/>
              <a:ext cx="5281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3357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Newman</a:t>
              </a:r>
              <a:endParaRPr b="0" i="0" sz="1400" u="none" cap="none" strike="noStrike">
                <a:solidFill>
                  <a:srgbClr val="73357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  <p:cxnSp>
          <p:nvCxnSpPr>
            <p:cNvPr id="1726" name="Google Shape;1726;p157"/>
            <p:cNvCxnSpPr/>
            <p:nvPr/>
          </p:nvCxnSpPr>
          <p:spPr>
            <a:xfrm rot="10800000">
              <a:off x="5490750" y="430750"/>
              <a:ext cx="1976100" cy="0"/>
            </a:xfrm>
            <a:prstGeom prst="straightConnector1">
              <a:avLst/>
            </a:prstGeom>
            <a:noFill/>
            <a:ln cap="flat" cmpd="sng" w="19050">
              <a:solidFill>
                <a:srgbClr val="733572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730" name="Shape 1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1" name="Google Shape;1731;p1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2" name="Google Shape;1732;p1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33" name="Google Shape;1733;p158"/>
          <p:cNvCxnSpPr>
            <a:endCxn id="1734" idx="3"/>
          </p:cNvCxnSpPr>
          <p:nvPr/>
        </p:nvCxnSpPr>
        <p:spPr>
          <a:xfrm flipH="1">
            <a:off x="5230500" y="427138"/>
            <a:ext cx="2293800" cy="36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34" name="Google Shape;1734;p158"/>
          <p:cNvSpPr txBox="1"/>
          <p:nvPr/>
        </p:nvSpPr>
        <p:spPr>
          <a:xfrm>
            <a:off x="446100" y="144388"/>
            <a:ext cx="47844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RESTful API: Test Otomatis Menggunakan Flows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735" name="Google Shape;1735;p158"/>
          <p:cNvSpPr txBox="1"/>
          <p:nvPr/>
        </p:nvSpPr>
        <p:spPr>
          <a:xfrm>
            <a:off x="446100" y="717100"/>
            <a:ext cx="41259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Sekarang, kamu udah bisa testing otomatis menggunakan Newman, kan?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Berikutnya, kita akan belajar melakukan testing otomatis menggunakan Flows!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Yuk, langsung kita ulas!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36" name="Google Shape;1736;p1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37674" y="995162"/>
            <a:ext cx="4627674" cy="352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40" name="Shape 1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" name="Google Shape;1741;p159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42" name="Google Shape;1742;p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3" name="Google Shape;1743;p1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44" name="Google Shape;1744;p159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Kamu ingat kan sama fitur Collection Runner yang hanya bisa menjalankan request sekuensial?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tidak bisa menjalankan API Testing dari request yang tidak berurutan.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Terus, gimana ya kalau kita mau melakukan testing yang spesifik? 🤔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45" name="Google Shape;1745;p1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7049" y="915398"/>
            <a:ext cx="4836962" cy="36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46" name="Google Shape;1746;p159"/>
          <p:cNvGrpSpPr/>
          <p:nvPr/>
        </p:nvGrpSpPr>
        <p:grpSpPr>
          <a:xfrm>
            <a:off x="446100" y="144388"/>
            <a:ext cx="7078200" cy="572700"/>
            <a:chOff x="446100" y="144388"/>
            <a:chExt cx="7078200" cy="572700"/>
          </a:xfrm>
        </p:grpSpPr>
        <p:cxnSp>
          <p:nvCxnSpPr>
            <p:cNvPr id="1747" name="Google Shape;1747;p159"/>
            <p:cNvCxnSpPr>
              <a:endCxn id="1748" idx="3"/>
            </p:cNvCxnSpPr>
            <p:nvPr/>
          </p:nvCxnSpPr>
          <p:spPr>
            <a:xfrm flipH="1">
              <a:off x="5230500" y="427138"/>
              <a:ext cx="22938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48" name="Google Shape;1748;p159"/>
            <p:cNvSpPr txBox="1"/>
            <p:nvPr/>
          </p:nvSpPr>
          <p:spPr>
            <a:xfrm>
              <a:off x="446100" y="144388"/>
              <a:ext cx="47844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Flows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52" name="Shape 1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3" name="Google Shape;1753;p160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54" name="Google Shape;1754;p1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5" name="Google Shape;1755;p1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6" name="Google Shape;1756;p160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Flows menjawab kelemahan fitur Collection Runner!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Berbeda dengan Collection Runner, Flows justru 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mengakomodasi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testing yang tidak berurutan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b="1"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Flows memungkinkan kita untuk melakukan API Testing dengan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specific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request dari serangkaian request yang ada di collection.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Jadi, kita bisa deh memilih request yang sama maupun berbeda dari collectionnya!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57" name="Google Shape;1757;p1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00600" y="1279046"/>
            <a:ext cx="3882823" cy="29597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58" name="Google Shape;1758;p160"/>
          <p:cNvGrpSpPr/>
          <p:nvPr/>
        </p:nvGrpSpPr>
        <p:grpSpPr>
          <a:xfrm>
            <a:off x="446100" y="144388"/>
            <a:ext cx="7078200" cy="572700"/>
            <a:chOff x="446100" y="144388"/>
            <a:chExt cx="7078200" cy="572700"/>
          </a:xfrm>
        </p:grpSpPr>
        <p:cxnSp>
          <p:nvCxnSpPr>
            <p:cNvPr id="1759" name="Google Shape;1759;p160"/>
            <p:cNvCxnSpPr>
              <a:endCxn id="1760" idx="3"/>
            </p:cNvCxnSpPr>
            <p:nvPr/>
          </p:nvCxnSpPr>
          <p:spPr>
            <a:xfrm flipH="1">
              <a:off x="5230500" y="427138"/>
              <a:ext cx="22938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60" name="Google Shape;1760;p160"/>
            <p:cNvSpPr txBox="1"/>
            <p:nvPr/>
          </p:nvSpPr>
          <p:spPr>
            <a:xfrm>
              <a:off x="446100" y="144388"/>
              <a:ext cx="47844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Flows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64" name="Shape 1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5" name="Google Shape;1765;p161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66" name="Google Shape;1766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7" name="Google Shape;1767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68" name="Google Shape;1768;p161"/>
          <p:cNvGrpSpPr/>
          <p:nvPr/>
        </p:nvGrpSpPr>
        <p:grpSpPr>
          <a:xfrm>
            <a:off x="454375" y="140800"/>
            <a:ext cx="7070100" cy="572700"/>
            <a:chOff x="454375" y="140800"/>
            <a:chExt cx="7070100" cy="572700"/>
          </a:xfrm>
        </p:grpSpPr>
        <p:cxnSp>
          <p:nvCxnSpPr>
            <p:cNvPr id="1769" name="Google Shape;1769;p161"/>
            <p:cNvCxnSpPr>
              <a:endCxn id="1770" idx="3"/>
            </p:cNvCxnSpPr>
            <p:nvPr/>
          </p:nvCxnSpPr>
          <p:spPr>
            <a:xfrm rot="10800000">
              <a:off x="5327275" y="427150"/>
              <a:ext cx="2197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70" name="Google Shape;1770;p161"/>
            <p:cNvSpPr txBox="1"/>
            <p:nvPr/>
          </p:nvSpPr>
          <p:spPr>
            <a:xfrm>
              <a:off x="454375" y="140800"/>
              <a:ext cx="48729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 Tes Otomatis Menggunakan Flows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1771" name="Google Shape;1771;p161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menggunakan fitur Flows, kita perlu login di Postman dulu,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Oh iya, hingga Juli 2022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Postman yang digunakan adalah versi 9.21.2. Jadi, fitur Flows masih dalam tahapan Beta,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belum Stable version.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Meskipun masih beta version, kamu bisa menggunakan fitur ini dengan baik.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72" name="Google Shape;1772;p1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6149" y="1051645"/>
            <a:ext cx="4479498" cy="34145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76" name="Shape 1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7" name="Google Shape;1777;p162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78" name="Google Shape;1778;p1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9" name="Google Shape;1779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80" name="Google Shape;1780;p162"/>
          <p:cNvGrpSpPr/>
          <p:nvPr/>
        </p:nvGrpSpPr>
        <p:grpSpPr>
          <a:xfrm>
            <a:off x="454375" y="144400"/>
            <a:ext cx="7070100" cy="572700"/>
            <a:chOff x="454375" y="144400"/>
            <a:chExt cx="7070100" cy="572700"/>
          </a:xfrm>
        </p:grpSpPr>
        <p:cxnSp>
          <p:nvCxnSpPr>
            <p:cNvPr id="1781" name="Google Shape;1781;p162"/>
            <p:cNvCxnSpPr>
              <a:endCxn id="1782" idx="3"/>
            </p:cNvCxnSpPr>
            <p:nvPr/>
          </p:nvCxnSpPr>
          <p:spPr>
            <a:xfrm flipH="1">
              <a:off x="5241775" y="427150"/>
              <a:ext cx="22827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82" name="Google Shape;1782;p162"/>
            <p:cNvSpPr txBox="1"/>
            <p:nvPr/>
          </p:nvSpPr>
          <p:spPr>
            <a:xfrm>
              <a:off x="454375" y="144400"/>
              <a:ext cx="47874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 Tes Otomatis Menggunakan Flows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  <p:sp>
        <p:nvSpPr>
          <p:cNvPr id="1783" name="Google Shape;1783;p162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600">
                <a:solidFill>
                  <a:srgbClr val="743673"/>
                </a:solidFill>
                <a:latin typeface="Montserrat"/>
                <a:ea typeface="Montserrat"/>
                <a:cs typeface="Montserrat"/>
                <a:sym typeface="Montserrat"/>
              </a:rPr>
              <a:t>Saatnya penerapan!</a:t>
            </a:r>
            <a:endParaRPr b="1" sz="1500">
              <a:solidFill>
                <a:srgbClr val="74367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Salah satu penerapan sederhana test case untuk test API yang bisa kita buat dengan Flows adalah scenario Login kemudian Logout.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Nah, satu flow Login dan Logout bisa kita buat dengan merangkai request Login dan Logout.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84" name="Google Shape;1784;p1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00499" y="870000"/>
            <a:ext cx="5096026" cy="3884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88" name="Shape 1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9" name="Google Shape;1789;p163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90" name="Google Shape;1790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1" name="Google Shape;1791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92" name="Google Shape;1792;p163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Oh iya, sebelum membuat Flows, pastikan kamu sudah menyiapkan beberapa hal berikut, yaps!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Pastikan login terlebih dahulu di Postman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"/>
              <a:buChar char="●"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Pastikan  sudah membuat Environment dan Collection beserta request-nya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93" name="Google Shape;1793;p1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75200" y="1189035"/>
            <a:ext cx="4119000" cy="31397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4" name="Google Shape;1794;p163"/>
          <p:cNvGrpSpPr/>
          <p:nvPr/>
        </p:nvGrpSpPr>
        <p:grpSpPr>
          <a:xfrm>
            <a:off x="454375" y="140800"/>
            <a:ext cx="7070100" cy="572700"/>
            <a:chOff x="454375" y="140800"/>
            <a:chExt cx="7070100" cy="572700"/>
          </a:xfrm>
        </p:grpSpPr>
        <p:cxnSp>
          <p:nvCxnSpPr>
            <p:cNvPr id="1795" name="Google Shape;1795;p163"/>
            <p:cNvCxnSpPr>
              <a:endCxn id="1796" idx="3"/>
            </p:cNvCxnSpPr>
            <p:nvPr/>
          </p:nvCxnSpPr>
          <p:spPr>
            <a:xfrm rot="10800000">
              <a:off x="5327275" y="427150"/>
              <a:ext cx="2197200" cy="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96" name="Google Shape;1796;p163"/>
            <p:cNvSpPr txBox="1"/>
            <p:nvPr/>
          </p:nvSpPr>
          <p:spPr>
            <a:xfrm>
              <a:off x="454375" y="140800"/>
              <a:ext cx="48729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rm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 Tes Otomatis Menggunakan Flows</a:t>
              </a:r>
              <a:endParaRPr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00" name="Shape 1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1" name="Google Shape;1801;p164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highlight>
                <a:srgbClr val="ED8F58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02" name="Google Shape;1802;p1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3" name="Google Shape;1803;p1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4" name="Google Shape;1804;p164"/>
          <p:cNvSpPr txBox="1"/>
          <p:nvPr/>
        </p:nvSpPr>
        <p:spPr>
          <a:xfrm>
            <a:off x="454375" y="717100"/>
            <a:ext cx="41190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Untuk membuat Flows, kita simak </a:t>
            </a:r>
            <a:r>
              <a:rPr b="1"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video ini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b="1"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yuk!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05" name="Google Shape;1805;p1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33432" y="717000"/>
            <a:ext cx="5352143" cy="40836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06" name="Google Shape;1806;p164"/>
          <p:cNvGrpSpPr/>
          <p:nvPr/>
        </p:nvGrpSpPr>
        <p:grpSpPr>
          <a:xfrm>
            <a:off x="446100" y="144388"/>
            <a:ext cx="7078200" cy="572700"/>
            <a:chOff x="446100" y="144388"/>
            <a:chExt cx="7078200" cy="572700"/>
          </a:xfrm>
        </p:grpSpPr>
        <p:cxnSp>
          <p:nvCxnSpPr>
            <p:cNvPr id="1807" name="Google Shape;1807;p164"/>
            <p:cNvCxnSpPr>
              <a:endCxn id="1808" idx="3"/>
            </p:cNvCxnSpPr>
            <p:nvPr/>
          </p:nvCxnSpPr>
          <p:spPr>
            <a:xfrm flipH="1">
              <a:off x="5230500" y="427138"/>
              <a:ext cx="2293800" cy="3600"/>
            </a:xfrm>
            <a:prstGeom prst="straightConnector1">
              <a:avLst/>
            </a:prstGeom>
            <a:noFill/>
            <a:ln cap="flat" cmpd="sng" w="19050">
              <a:solidFill>
                <a:srgbClr val="761A79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808" name="Google Shape;1808;p164"/>
            <p:cNvSpPr txBox="1"/>
            <p:nvPr/>
          </p:nvSpPr>
          <p:spPr>
            <a:xfrm>
              <a:off x="446100" y="144388"/>
              <a:ext cx="47844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>
                  <a:solidFill>
                    <a:srgbClr val="761A79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RESTful API: Test Otomatis Menggunakan Flows</a:t>
              </a:r>
              <a:endParaRPr b="0" i="0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endParaRPr>
            </a:p>
          </p:txBody>
        </p:sp>
      </p:grp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812" name="Shape 1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3" name="Google Shape;1813;p1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4" name="Google Shape;1814;p1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15" name="Google Shape;1815;p165"/>
          <p:cNvCxnSpPr>
            <a:endCxn id="1816" idx="3"/>
          </p:cNvCxnSpPr>
          <p:nvPr/>
        </p:nvCxnSpPr>
        <p:spPr>
          <a:xfrm flipH="1">
            <a:off x="2177400" y="427138"/>
            <a:ext cx="5346900" cy="36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16" name="Google Shape;1816;p165"/>
          <p:cNvSpPr txBox="1"/>
          <p:nvPr/>
        </p:nvSpPr>
        <p:spPr>
          <a:xfrm>
            <a:off x="446100" y="144388"/>
            <a:ext cx="17313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Refleksi Belajar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817" name="Google Shape;1817;p165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" sz="1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Y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eay!</a:t>
            </a:r>
            <a:r>
              <a:rPr b="1" i="0" lang="en" sz="1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</a:t>
            </a:r>
            <a:r>
              <a:rPr b="1" i="0" lang="en" sz="1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eperti itulah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cara melakukan API Testing dengan Postman, gengs!</a:t>
            </a:r>
            <a:endParaRPr b="1" i="0" sz="1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Menurut k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amu, Apa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saja sih jenis request API yang didukung di Postman?</a:t>
            </a:r>
            <a:endParaRPr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18" name="Google Shape;1818;p16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1900" y="717098"/>
            <a:ext cx="5352133" cy="4083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822" name="Shape 1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3" name="Google Shape;1823;p1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4" name="Google Shape;1824;p16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25" name="Google Shape;1825;p166"/>
          <p:cNvCxnSpPr>
            <a:endCxn id="1826" idx="3"/>
          </p:cNvCxnSpPr>
          <p:nvPr/>
        </p:nvCxnSpPr>
        <p:spPr>
          <a:xfrm flipH="1">
            <a:off x="1388700" y="427138"/>
            <a:ext cx="6135600" cy="36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26" name="Google Shape;1826;p166"/>
          <p:cNvSpPr txBox="1"/>
          <p:nvPr/>
        </p:nvSpPr>
        <p:spPr>
          <a:xfrm>
            <a:off x="446100" y="144388"/>
            <a:ext cx="942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Latihan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827" name="Google Shape;1827;p166"/>
          <p:cNvSpPr txBox="1"/>
          <p:nvPr/>
        </p:nvSpPr>
        <p:spPr>
          <a:xfrm>
            <a:off x="454375" y="717100"/>
            <a:ext cx="41175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Oh iya, kamu juga bisa mencoba semua materi yang sudah kita ulas dengan API Dummy di sini: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https://reqres.in/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28" name="Google Shape;1828;p1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92425" y="758337"/>
            <a:ext cx="5249377" cy="4001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1832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" name="Google Shape;1833;p167"/>
          <p:cNvSpPr txBox="1"/>
          <p:nvPr/>
        </p:nvSpPr>
        <p:spPr>
          <a:xfrm>
            <a:off x="3821550" y="1891650"/>
            <a:ext cx="1806600" cy="136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Saatnya</a:t>
            </a:r>
            <a:endParaRPr b="1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" sz="4800" u="none" cap="none" strike="noStrike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b="1" i="0" sz="4800" u="none" cap="none" strike="noStrike">
              <a:solidFill>
                <a:srgbClr val="FF9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34" name="Google Shape;1834;p1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5" name="Google Shape;1835;p1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36" name="Google Shape;1836;p167"/>
          <p:cNvCxnSpPr>
            <a:endCxn id="1837" idx="3"/>
          </p:cNvCxnSpPr>
          <p:nvPr/>
        </p:nvCxnSpPr>
        <p:spPr>
          <a:xfrm rot="10800000">
            <a:off x="1155300" y="417950"/>
            <a:ext cx="6369000" cy="93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37" name="Google Shape;1837;p167"/>
          <p:cNvSpPr txBox="1"/>
          <p:nvPr/>
        </p:nvSpPr>
        <p:spPr>
          <a:xfrm>
            <a:off x="446100" y="131600"/>
            <a:ext cx="7092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41" name="Shape 1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2" name="Google Shape;1842;p168"/>
          <p:cNvSpPr txBox="1"/>
          <p:nvPr/>
        </p:nvSpPr>
        <p:spPr>
          <a:xfrm>
            <a:off x="485850" y="1026225"/>
            <a:ext cx="81723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32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b="1" i="0" lang="en" sz="4800" u="none" cap="none" strike="noStrike">
                <a:solidFill>
                  <a:srgbClr val="292929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1</a:t>
            </a:r>
            <a:endParaRPr b="1" sz="4800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Dibawah ini, manakah yang termasuk HTTP Method?</a:t>
            </a:r>
            <a:endParaRPr b="1" i="0" sz="1300" u="none" cap="none" strike="noStrike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43" name="Google Shape;1843;p168"/>
          <p:cNvSpPr/>
          <p:nvPr/>
        </p:nvSpPr>
        <p:spPr>
          <a:xfrm>
            <a:off x="996275" y="2743750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44" name="Google Shape;1844;p168"/>
          <p:cNvSpPr/>
          <p:nvPr/>
        </p:nvSpPr>
        <p:spPr>
          <a:xfrm>
            <a:off x="996275" y="3229963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45" name="Google Shape;1845;p168"/>
          <p:cNvSpPr/>
          <p:nvPr/>
        </p:nvSpPr>
        <p:spPr>
          <a:xfrm>
            <a:off x="996275" y="3806675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46" name="Google Shape;1846;p168"/>
          <p:cNvSpPr txBox="1"/>
          <p:nvPr/>
        </p:nvSpPr>
        <p:spPr>
          <a:xfrm>
            <a:off x="1340750" y="2636625"/>
            <a:ext cx="66048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GET, POST, PUT, DELETE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GET, POST, PATCH, DELETE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Keduanya benar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47" name="Google Shape;1847;p1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8" name="Google Shape;1848;p1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49" name="Google Shape;1849;p168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850" name="Google Shape;1850;p168"/>
          <p:cNvCxnSpPr/>
          <p:nvPr/>
        </p:nvCxnSpPr>
        <p:spPr>
          <a:xfrm rot="10800000">
            <a:off x="2001725" y="427100"/>
            <a:ext cx="55227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54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" name="Google Shape;1855;p169"/>
          <p:cNvSpPr txBox="1"/>
          <p:nvPr/>
        </p:nvSpPr>
        <p:spPr>
          <a:xfrm>
            <a:off x="1278950" y="3040825"/>
            <a:ext cx="63417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56" name="Google Shape;1856;p169"/>
          <p:cNvSpPr/>
          <p:nvPr/>
        </p:nvSpPr>
        <p:spPr>
          <a:xfrm>
            <a:off x="4328700" y="869500"/>
            <a:ext cx="486600" cy="4866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" sz="1400" u="none" cap="none" strike="noStrike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1</a:t>
            </a:r>
            <a:endParaRPr b="1" i="0" sz="14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857" name="Google Shape;1857;p169"/>
          <p:cNvSpPr txBox="1"/>
          <p:nvPr/>
        </p:nvSpPr>
        <p:spPr>
          <a:xfrm>
            <a:off x="2431500" y="1464175"/>
            <a:ext cx="4281000" cy="7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C. Keduanya benar</a:t>
            </a:r>
            <a:endParaRPr b="0" i="0" sz="1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58" name="Google Shape;1858;p169"/>
          <p:cNvSpPr txBox="1"/>
          <p:nvPr/>
        </p:nvSpPr>
        <p:spPr>
          <a:xfrm>
            <a:off x="1617500" y="2021425"/>
            <a:ext cx="56646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Macam-macam HTTP Method yaitu GET, POST, PUT PATCH, DELETE, COPY, HEAD, OPTION, LINK, UNLINK, PURGE, LOCK, UNLOCK, PROPFIND dan VIEW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59" name="Google Shape;1859;p1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0" name="Google Shape;1860;p16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1" name="Google Shape;1861;p169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Pembahasan 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862" name="Google Shape;1862;p169"/>
          <p:cNvCxnSpPr/>
          <p:nvPr/>
        </p:nvCxnSpPr>
        <p:spPr>
          <a:xfrm rot="10800000">
            <a:off x="2998025" y="427100"/>
            <a:ext cx="45264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66" name="Shape 1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7" name="Google Shape;1867;p170"/>
          <p:cNvSpPr txBox="1"/>
          <p:nvPr/>
        </p:nvSpPr>
        <p:spPr>
          <a:xfrm>
            <a:off x="485850" y="814425"/>
            <a:ext cx="81723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32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b="1" lang="en" sz="4800">
                <a:solidFill>
                  <a:srgbClr val="292929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b="1" sz="4800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Apa sebutan dari bagian yang dicetak tebal (Bold)?</a:t>
            </a:r>
            <a:endParaRPr sz="13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https://reqres.in/api/users?</a:t>
            </a:r>
            <a:r>
              <a:rPr b="1" lang="en" sz="1300">
                <a:latin typeface="Montserrat"/>
                <a:ea typeface="Montserrat"/>
                <a:cs typeface="Montserrat"/>
                <a:sym typeface="Montserrat"/>
              </a:rPr>
              <a:t>page=1</a:t>
            </a:r>
            <a:endParaRPr b="1" sz="1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68" name="Google Shape;1868;p170"/>
          <p:cNvSpPr txBox="1"/>
          <p:nvPr/>
        </p:nvSpPr>
        <p:spPr>
          <a:xfrm>
            <a:off x="1381025" y="2691550"/>
            <a:ext cx="66048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Parameter</a:t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Protocol</a:t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Base URL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69" name="Google Shape;1869;p1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0" name="Google Shape;1870;p17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1" name="Google Shape;1871;p170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872" name="Google Shape;1872;p170"/>
          <p:cNvCxnSpPr/>
          <p:nvPr/>
        </p:nvCxnSpPr>
        <p:spPr>
          <a:xfrm rot="10800000">
            <a:off x="2001725" y="427100"/>
            <a:ext cx="55227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73" name="Google Shape;1873;p170"/>
          <p:cNvSpPr/>
          <p:nvPr/>
        </p:nvSpPr>
        <p:spPr>
          <a:xfrm>
            <a:off x="996275" y="2743750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74" name="Google Shape;1874;p170"/>
          <p:cNvSpPr/>
          <p:nvPr/>
        </p:nvSpPr>
        <p:spPr>
          <a:xfrm>
            <a:off x="996275" y="3327226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75" name="Google Shape;1875;p170"/>
          <p:cNvSpPr/>
          <p:nvPr/>
        </p:nvSpPr>
        <p:spPr>
          <a:xfrm>
            <a:off x="996275" y="3910725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79" name="Shape 1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0" name="Google Shape;1880;p171"/>
          <p:cNvSpPr txBox="1"/>
          <p:nvPr/>
        </p:nvSpPr>
        <p:spPr>
          <a:xfrm>
            <a:off x="1278950" y="3040825"/>
            <a:ext cx="63417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1" name="Google Shape;1881;p171"/>
          <p:cNvSpPr txBox="1"/>
          <p:nvPr/>
        </p:nvSpPr>
        <p:spPr>
          <a:xfrm>
            <a:off x="2431500" y="2208775"/>
            <a:ext cx="4281000" cy="7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A. Parameter</a:t>
            </a:r>
            <a:endParaRPr b="0" i="0" sz="1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2" name="Google Shape;1882;p171"/>
          <p:cNvSpPr txBox="1"/>
          <p:nvPr/>
        </p:nvSpPr>
        <p:spPr>
          <a:xfrm>
            <a:off x="1739700" y="3040825"/>
            <a:ext cx="56646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API URL memiliki 4 bagian yaitu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Protocol		: Https://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Base URL		: reqres.in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Endpoint		: api/user?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Parameter	: page=1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83" name="Google Shape;1883;p1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4" name="Google Shape;1884;p17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85" name="Google Shape;1885;p171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Pembahasan 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886" name="Google Shape;1886;p171"/>
          <p:cNvCxnSpPr/>
          <p:nvPr/>
        </p:nvCxnSpPr>
        <p:spPr>
          <a:xfrm rot="10800000">
            <a:off x="2998025" y="427100"/>
            <a:ext cx="45264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87" name="Google Shape;1887;p171"/>
          <p:cNvSpPr/>
          <p:nvPr/>
        </p:nvSpPr>
        <p:spPr>
          <a:xfrm>
            <a:off x="4328700" y="1436725"/>
            <a:ext cx="486600" cy="4866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2</a:t>
            </a:r>
            <a:endParaRPr b="1" i="0" sz="14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91" name="Shape 1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" name="Google Shape;1892;p172"/>
          <p:cNvSpPr txBox="1"/>
          <p:nvPr/>
        </p:nvSpPr>
        <p:spPr>
          <a:xfrm>
            <a:off x="485850" y="1026225"/>
            <a:ext cx="81723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b="1" lang="en" sz="4800">
                <a:solidFill>
                  <a:srgbClr val="292929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b="1" sz="1100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Apa Sebutan dari bagian yang dicetak tebal (bold)?</a:t>
            </a:r>
            <a:endParaRPr sz="13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300">
                <a:latin typeface="Montserrat"/>
                <a:ea typeface="Montserrat"/>
                <a:cs typeface="Montserrat"/>
                <a:sym typeface="Montserrat"/>
              </a:rPr>
              <a:t>https:</a:t>
            </a: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//reqres.in/api/users?page=1</a:t>
            </a:r>
            <a:endParaRPr sz="13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93" name="Google Shape;1893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4" name="Google Shape;1894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5" name="Google Shape;1895;p172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896" name="Google Shape;1896;p172"/>
          <p:cNvCxnSpPr/>
          <p:nvPr/>
        </p:nvCxnSpPr>
        <p:spPr>
          <a:xfrm rot="10800000">
            <a:off x="2001725" y="427100"/>
            <a:ext cx="55227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97" name="Google Shape;1897;p172"/>
          <p:cNvSpPr/>
          <p:nvPr/>
        </p:nvSpPr>
        <p:spPr>
          <a:xfrm>
            <a:off x="996275" y="2743750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98" name="Google Shape;1898;p172"/>
          <p:cNvSpPr/>
          <p:nvPr/>
        </p:nvSpPr>
        <p:spPr>
          <a:xfrm>
            <a:off x="996275" y="3306163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899" name="Google Shape;1899;p172"/>
          <p:cNvSpPr/>
          <p:nvPr/>
        </p:nvSpPr>
        <p:spPr>
          <a:xfrm>
            <a:off x="996275" y="3959075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00" name="Google Shape;1900;p172"/>
          <p:cNvSpPr txBox="1"/>
          <p:nvPr/>
        </p:nvSpPr>
        <p:spPr>
          <a:xfrm>
            <a:off x="1381025" y="2691550"/>
            <a:ext cx="66048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Parameter</a:t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Protocol</a:t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Base URL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04" name="Shape 1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5" name="Google Shape;1905;p173"/>
          <p:cNvSpPr txBox="1"/>
          <p:nvPr/>
        </p:nvSpPr>
        <p:spPr>
          <a:xfrm>
            <a:off x="1278950" y="3040825"/>
            <a:ext cx="63417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6" name="Google Shape;1906;p173"/>
          <p:cNvSpPr txBox="1"/>
          <p:nvPr/>
        </p:nvSpPr>
        <p:spPr>
          <a:xfrm>
            <a:off x="2431500" y="2208775"/>
            <a:ext cx="4281000" cy="7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B. Protocol</a:t>
            </a:r>
            <a:endParaRPr b="0" i="0" sz="1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7" name="Google Shape;1907;p173"/>
          <p:cNvSpPr txBox="1"/>
          <p:nvPr/>
        </p:nvSpPr>
        <p:spPr>
          <a:xfrm>
            <a:off x="1739700" y="3040825"/>
            <a:ext cx="56646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API URL memiliki 4 bagian yaitu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Protocol		: Https://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Base URL		: reqres.in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Endpoint		: api/user?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Parameter	: page=1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08" name="Google Shape;1908;p1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9" name="Google Shape;1909;p17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0" name="Google Shape;1910;p173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Pembahasan 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911" name="Google Shape;1911;p173"/>
          <p:cNvCxnSpPr/>
          <p:nvPr/>
        </p:nvCxnSpPr>
        <p:spPr>
          <a:xfrm rot="10800000">
            <a:off x="2998025" y="427100"/>
            <a:ext cx="45264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12" name="Google Shape;1912;p173"/>
          <p:cNvSpPr/>
          <p:nvPr/>
        </p:nvSpPr>
        <p:spPr>
          <a:xfrm>
            <a:off x="4328700" y="1436725"/>
            <a:ext cx="486600" cy="4866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3</a:t>
            </a:r>
            <a:endParaRPr b="1" i="0" sz="14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16" name="Shape 1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7" name="Google Shape;1917;p174"/>
          <p:cNvSpPr txBox="1"/>
          <p:nvPr/>
        </p:nvSpPr>
        <p:spPr>
          <a:xfrm>
            <a:off x="485850" y="1026225"/>
            <a:ext cx="81723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32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b="1" lang="en" sz="4800">
                <a:solidFill>
                  <a:srgbClr val="292929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b="1" sz="4800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Apakah itu Postman?</a:t>
            </a:r>
            <a:endParaRPr b="1" i="0" sz="1300" u="none" cap="none" strike="noStrike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8" name="Google Shape;1918;p174"/>
          <p:cNvSpPr txBox="1"/>
          <p:nvPr/>
        </p:nvSpPr>
        <p:spPr>
          <a:xfrm>
            <a:off x="1340750" y="2636625"/>
            <a:ext cx="66048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client tool yang digunakan untuk melakukan testing SOAP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client tool yang digunakan untuk melakukan testing coding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HTTP client tool yang digunakan untuk melakukan testing RESTful API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19" name="Google Shape;1919;p1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0" name="Google Shape;1920;p17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21" name="Google Shape;1921;p174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922" name="Google Shape;1922;p174"/>
          <p:cNvCxnSpPr/>
          <p:nvPr/>
        </p:nvCxnSpPr>
        <p:spPr>
          <a:xfrm rot="10800000">
            <a:off x="2001725" y="427100"/>
            <a:ext cx="55227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23" name="Google Shape;1923;p174"/>
          <p:cNvSpPr/>
          <p:nvPr/>
        </p:nvSpPr>
        <p:spPr>
          <a:xfrm>
            <a:off x="996275" y="2743750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24" name="Google Shape;1924;p174"/>
          <p:cNvSpPr/>
          <p:nvPr/>
        </p:nvSpPr>
        <p:spPr>
          <a:xfrm>
            <a:off x="996275" y="3229963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25" name="Google Shape;1925;p174"/>
          <p:cNvSpPr/>
          <p:nvPr/>
        </p:nvSpPr>
        <p:spPr>
          <a:xfrm>
            <a:off x="996275" y="3806675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29" name="Shape 1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0" name="Google Shape;1930;p175"/>
          <p:cNvSpPr txBox="1"/>
          <p:nvPr/>
        </p:nvSpPr>
        <p:spPr>
          <a:xfrm>
            <a:off x="1278950" y="3040825"/>
            <a:ext cx="63417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31" name="Google Shape;1931;p175"/>
          <p:cNvSpPr txBox="1"/>
          <p:nvPr/>
        </p:nvSpPr>
        <p:spPr>
          <a:xfrm>
            <a:off x="913200" y="2208775"/>
            <a:ext cx="7413000" cy="7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C. HTTP client tool yang digunakan untuk melakukan testing RESTful API</a:t>
            </a:r>
            <a:endParaRPr b="0" i="0" sz="1400" u="none" cap="none" strike="noStrik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32" name="Google Shape;1932;p175"/>
          <p:cNvSpPr txBox="1"/>
          <p:nvPr/>
        </p:nvSpPr>
        <p:spPr>
          <a:xfrm>
            <a:off x="1739700" y="3040825"/>
            <a:ext cx="56646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Postman adalah HTTP client tool yang digunakan untuk melakukan testing RESTful API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33" name="Google Shape;1933;p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4" name="Google Shape;1934;p17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35" name="Google Shape;1935;p175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Pembahasan 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936" name="Google Shape;1936;p175"/>
          <p:cNvCxnSpPr/>
          <p:nvPr/>
        </p:nvCxnSpPr>
        <p:spPr>
          <a:xfrm rot="10800000">
            <a:off x="2998025" y="427100"/>
            <a:ext cx="45264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37" name="Google Shape;1937;p175"/>
          <p:cNvSpPr/>
          <p:nvPr/>
        </p:nvSpPr>
        <p:spPr>
          <a:xfrm>
            <a:off x="4328700" y="1436725"/>
            <a:ext cx="486600" cy="4866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4</a:t>
            </a:r>
            <a:endParaRPr b="1" i="0" sz="14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41" name="Shape 1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2" name="Google Shape;1942;p176"/>
          <p:cNvSpPr txBox="1"/>
          <p:nvPr/>
        </p:nvSpPr>
        <p:spPr>
          <a:xfrm>
            <a:off x="485850" y="1026225"/>
            <a:ext cx="81723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32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Arial"/>
              <a:buNone/>
            </a:pPr>
            <a:r>
              <a:rPr b="1" lang="en" sz="4800">
                <a:solidFill>
                  <a:srgbClr val="292929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5</a:t>
            </a:r>
            <a:endParaRPr b="1" sz="4800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" sz="1300">
                <a:latin typeface="Montserrat"/>
                <a:ea typeface="Montserrat"/>
                <a:cs typeface="Montserrat"/>
                <a:sym typeface="Montserrat"/>
              </a:rPr>
              <a:t>Apa saja yang perlu dites oleh QA pada saat melakukan RESTful API testing?</a:t>
            </a:r>
            <a:endParaRPr b="1" i="0" sz="1300" u="none" cap="none" strike="noStrike">
              <a:solidFill>
                <a:srgbClr val="292929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43" name="Google Shape;1943;p176"/>
          <p:cNvSpPr txBox="1"/>
          <p:nvPr/>
        </p:nvSpPr>
        <p:spPr>
          <a:xfrm>
            <a:off x="1340750" y="2636625"/>
            <a:ext cx="66048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Data, Response Time, Response Status Code, Security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Data, Response Time, Response Status Code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3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Response Time, Response Status Code, Security</a:t>
            </a:r>
            <a:endParaRPr sz="13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44" name="Google Shape;1944;p1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5" name="Google Shape;1945;p17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6" name="Google Shape;1946;p176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947" name="Google Shape;1947;p176"/>
          <p:cNvCxnSpPr/>
          <p:nvPr/>
        </p:nvCxnSpPr>
        <p:spPr>
          <a:xfrm rot="10800000">
            <a:off x="2001725" y="427100"/>
            <a:ext cx="55227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48" name="Google Shape;1948;p176"/>
          <p:cNvSpPr/>
          <p:nvPr/>
        </p:nvSpPr>
        <p:spPr>
          <a:xfrm>
            <a:off x="996275" y="2743750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49" name="Google Shape;1949;p176"/>
          <p:cNvSpPr/>
          <p:nvPr/>
        </p:nvSpPr>
        <p:spPr>
          <a:xfrm>
            <a:off x="996275" y="3229963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B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50" name="Google Shape;1950;p176"/>
          <p:cNvSpPr/>
          <p:nvPr/>
        </p:nvSpPr>
        <p:spPr>
          <a:xfrm>
            <a:off x="996275" y="3806675"/>
            <a:ext cx="291900" cy="291900"/>
          </a:xfrm>
          <a:prstGeom prst="ellipse">
            <a:avLst/>
          </a:prstGeom>
          <a:noFill/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endParaRPr b="0" i="0" sz="1400" u="none" cap="none" strike="noStrik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54" name="Shape 1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" name="Google Shape;1955;p177"/>
          <p:cNvSpPr txBox="1"/>
          <p:nvPr/>
        </p:nvSpPr>
        <p:spPr>
          <a:xfrm>
            <a:off x="1278950" y="3040825"/>
            <a:ext cx="6341700" cy="15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56" name="Google Shape;1956;p177"/>
          <p:cNvSpPr txBox="1"/>
          <p:nvPr/>
        </p:nvSpPr>
        <p:spPr>
          <a:xfrm>
            <a:off x="1254900" y="2215800"/>
            <a:ext cx="6634200" cy="7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A. Response Data, Response Time, Response Status Code, Security</a:t>
            </a:r>
            <a:endParaRPr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57" name="Google Shape;1957;p177"/>
          <p:cNvSpPr txBox="1"/>
          <p:nvPr/>
        </p:nvSpPr>
        <p:spPr>
          <a:xfrm>
            <a:off x="1739700" y="3040825"/>
            <a:ext cx="56646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Yang perlu diperhatikan oleh QA dalam melakukan RESTful API testing adalah Response Data, Response Time, Response Status Code, Security.</a:t>
            </a:r>
            <a:endParaRPr b="0" i="0" sz="1400" u="none" cap="none" strike="noStrike">
              <a:solidFill>
                <a:srgbClr val="000000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58" name="Google Shape;1958;p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9" name="Google Shape;1959;p17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60" name="Google Shape;1960;p177"/>
          <p:cNvSpPr txBox="1"/>
          <p:nvPr/>
        </p:nvSpPr>
        <p:spPr>
          <a:xfrm>
            <a:off x="454375" y="144400"/>
            <a:ext cx="32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Pembahasan Quiz</a:t>
            </a:r>
            <a:endParaRPr b="0" i="0" sz="1400" u="none" cap="none" strike="noStrike"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961" name="Google Shape;1961;p177"/>
          <p:cNvCxnSpPr/>
          <p:nvPr/>
        </p:nvCxnSpPr>
        <p:spPr>
          <a:xfrm rot="10800000">
            <a:off x="2998025" y="427100"/>
            <a:ext cx="4526400" cy="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62" name="Google Shape;1962;p177"/>
          <p:cNvSpPr/>
          <p:nvPr/>
        </p:nvSpPr>
        <p:spPr>
          <a:xfrm>
            <a:off x="4328700" y="1436725"/>
            <a:ext cx="486600" cy="4866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5</a:t>
            </a:r>
            <a:endParaRPr b="1" i="0" sz="1400" u="none" cap="none" strike="noStrike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66" name="Shape 1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7" name="Google Shape;1967;p178"/>
          <p:cNvSpPr txBox="1"/>
          <p:nvPr/>
        </p:nvSpPr>
        <p:spPr>
          <a:xfrm>
            <a:off x="445650" y="717100"/>
            <a:ext cx="41241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61A79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Pada Chapter 5 Topic 1 kali ini, kita sudah apa saja, ya?</a:t>
            </a:r>
            <a:endParaRPr b="1" sz="1600">
              <a:solidFill>
                <a:srgbClr val="761A7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AB40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rgbClr val="FFAB40"/>
                </a:solidFill>
                <a:latin typeface="Montserrat"/>
                <a:ea typeface="Montserrat"/>
                <a:cs typeface="Montserrat"/>
                <a:sym typeface="Montserrat"/>
              </a:rPr>
              <a:t>Web Service</a:t>
            </a:r>
            <a:endParaRPr b="1" sz="1100">
              <a:solidFill>
                <a:srgbClr val="FFAB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Web Service adalah mekanisme komunikasi dua aplikasi atau mesin terlepas dari arsitektur dan teknologi yang digunakan.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AB40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Shoap</a:t>
            </a:r>
            <a:endParaRPr b="1" sz="1100">
              <a:solidFill>
                <a:srgbClr val="FFAB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SOAP adalah spesifikasi protokol untuk pertukaran pesan dalam implementasi Web service di jaringan komputer. Format pesan yang digunakan SOAP adalah XML.</a:t>
            </a:r>
            <a:endParaRPr sz="1100">
              <a:solidFill>
                <a:srgbClr val="29292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68" name="Google Shape;1968;p1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69" name="Google Shape;1969;p178"/>
          <p:cNvCxnSpPr/>
          <p:nvPr/>
        </p:nvCxnSpPr>
        <p:spPr>
          <a:xfrm flipH="1">
            <a:off x="1932425" y="427100"/>
            <a:ext cx="5592000" cy="162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970" name="Google Shape;1970;p17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71" name="Google Shape;1971;p178"/>
          <p:cNvSpPr txBox="1"/>
          <p:nvPr/>
        </p:nvSpPr>
        <p:spPr>
          <a:xfrm>
            <a:off x="454375" y="144400"/>
            <a:ext cx="249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Rangkuman</a:t>
            </a:r>
            <a:endParaRPr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1972" name="Google Shape;1972;p17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24275" y="1301837"/>
            <a:ext cx="4124126" cy="314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76" name="Shape 1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7" name="Google Shape;1977;p179"/>
          <p:cNvSpPr txBox="1"/>
          <p:nvPr/>
        </p:nvSpPr>
        <p:spPr>
          <a:xfrm>
            <a:off x="445650" y="717100"/>
            <a:ext cx="41241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AB40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RESTful API</a:t>
            </a:r>
            <a:endParaRPr b="1" sz="1100">
              <a:solidFill>
                <a:srgbClr val="FFAB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RESTful API adalah standar arsitektur komunikasi berbasis web yang sering diterapkan dalam pengembangan layanan berbasis web.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AB40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Postman</a:t>
            </a:r>
            <a:endParaRPr b="1" sz="1100">
              <a:solidFill>
                <a:srgbClr val="FFAB4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Postman adalah HTTP client tool yang digunakan untuk melakukan testing RESTful API. Postman merupakan sebuah media untuk membantu pengujian produk. Terdapat 3 unsur dalam Postman, yaitu Collection, Environment dan Request.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78" name="Google Shape;1978;p1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9" name="Google Shape;1979;p179"/>
          <p:cNvCxnSpPr/>
          <p:nvPr/>
        </p:nvCxnSpPr>
        <p:spPr>
          <a:xfrm flipH="1">
            <a:off x="1932425" y="427100"/>
            <a:ext cx="5592000" cy="162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980" name="Google Shape;1980;p17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81" name="Google Shape;1981;p179"/>
          <p:cNvSpPr txBox="1"/>
          <p:nvPr/>
        </p:nvSpPr>
        <p:spPr>
          <a:xfrm>
            <a:off x="454375" y="144400"/>
            <a:ext cx="249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Rangkuman</a:t>
            </a:r>
            <a:endParaRPr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1982" name="Google Shape;1982;p17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24275" y="1301837"/>
            <a:ext cx="4124126" cy="314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86" name="Shape 1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7" name="Google Shape;1987;p180"/>
          <p:cNvSpPr txBox="1"/>
          <p:nvPr/>
        </p:nvSpPr>
        <p:spPr>
          <a:xfrm>
            <a:off x="445650" y="717100"/>
            <a:ext cx="41241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Newman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Newman adalah command-line Collection Runner untuk Postman. Dengan menggunakan Newman kita bisa meng-export scenario testing kita yang ada di postman, kemudian menjalankannya secara otomatis.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Hal ini sangat membantu ketika harus melakukan testing API dengan scenario yang tidak sedikit.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Montserrat"/>
              <a:buChar char="●"/>
            </a:pPr>
            <a:r>
              <a:rPr b="1" lang="en" sz="110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Flows</a:t>
            </a:r>
            <a:endParaRPr b="1" sz="110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Flows merupakan fitur Collection Runner, yang memungkinkan kita menjalankan sekuensial secara  random atau bercabang. </a:t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88" name="Google Shape;1988;p1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89" name="Google Shape;1989;p180"/>
          <p:cNvCxnSpPr/>
          <p:nvPr/>
        </p:nvCxnSpPr>
        <p:spPr>
          <a:xfrm flipH="1">
            <a:off x="1932425" y="427100"/>
            <a:ext cx="5592000" cy="162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990" name="Google Shape;1990;p1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1991" name="Google Shape;1991;p180"/>
          <p:cNvSpPr txBox="1"/>
          <p:nvPr/>
        </p:nvSpPr>
        <p:spPr>
          <a:xfrm>
            <a:off x="454375" y="144400"/>
            <a:ext cx="249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Rangkuman</a:t>
            </a:r>
            <a:endParaRPr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1992" name="Google Shape;1992;p18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24275" y="1301837"/>
            <a:ext cx="4124126" cy="314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96" name="Shape 1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7" name="Google Shape;1997;p181"/>
          <p:cNvSpPr txBox="1"/>
          <p:nvPr/>
        </p:nvSpPr>
        <p:spPr>
          <a:xfrm>
            <a:off x="445650" y="717100"/>
            <a:ext cx="4124100" cy="40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761A79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Biar makin oke, baca juga referensi beriku, yaps!</a:t>
            </a:r>
            <a:endParaRPr b="1" sz="1600">
              <a:solidFill>
                <a:srgbClr val="761A7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3"/>
              </a:rPr>
              <a:t>Apa itu Web Service</a:t>
            </a:r>
            <a:endParaRPr sz="1600">
              <a:solidFill>
                <a:srgbClr val="761A7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4"/>
              </a:rPr>
              <a:t>Pengenalan Web Service</a:t>
            </a:r>
            <a:endParaRPr sz="1600">
              <a:solidFill>
                <a:srgbClr val="761A7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Mengenal Restful API</a:t>
            </a:r>
            <a:endParaRPr sz="1600">
              <a:solidFill>
                <a:srgbClr val="761A7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Managing environments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7"/>
              </a:rPr>
              <a:t>Intro to Collection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8"/>
              </a:rPr>
              <a:t>API Request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9"/>
              </a:rPr>
              <a:t>Newman Custom Report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10"/>
              </a:rPr>
              <a:t>Flows Overview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11"/>
              </a:rPr>
              <a:t>Http Status Code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100"/>
              <a:buFont typeface="Montserrat"/>
              <a:buAutoNum type="arabicPeriod"/>
            </a:pPr>
            <a:r>
              <a:rPr lang="en" sz="11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12"/>
              </a:rPr>
              <a:t>API Testing, Apa yang harus di Test?</a:t>
            </a:r>
            <a:endParaRPr sz="1100" u="sng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98" name="Google Shape;1998;p181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6773925" y="152400"/>
            <a:ext cx="2370067" cy="4838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99" name="Google Shape;1999;p181"/>
          <p:cNvCxnSpPr/>
          <p:nvPr/>
        </p:nvCxnSpPr>
        <p:spPr>
          <a:xfrm flipH="1">
            <a:off x="1932425" y="427100"/>
            <a:ext cx="5592000" cy="16200"/>
          </a:xfrm>
          <a:prstGeom prst="straightConnector1">
            <a:avLst/>
          </a:prstGeom>
          <a:noFill/>
          <a:ln cap="flat" cmpd="sng" w="19050">
            <a:solidFill>
              <a:srgbClr val="761A79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2000" name="Google Shape;2000;p181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7694225" y="295988"/>
            <a:ext cx="989200" cy="262225"/>
          </a:xfrm>
          <a:prstGeom prst="rect">
            <a:avLst/>
          </a:prstGeom>
          <a:noFill/>
          <a:ln>
            <a:noFill/>
          </a:ln>
        </p:spPr>
      </p:pic>
      <p:sp>
        <p:nvSpPr>
          <p:cNvPr id="2001" name="Google Shape;2001;p181"/>
          <p:cNvSpPr txBox="1"/>
          <p:nvPr/>
        </p:nvSpPr>
        <p:spPr>
          <a:xfrm>
            <a:off x="454375" y="144400"/>
            <a:ext cx="2499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761A7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Referensi</a:t>
            </a:r>
            <a:endParaRPr>
              <a:solidFill>
                <a:srgbClr val="761A7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002" name="Google Shape;2002;p181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5024275" y="1301837"/>
            <a:ext cx="4124126" cy="314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61A79"/>
        </a:solidFill>
      </p:bgPr>
    </p:bg>
    <p:spTree>
      <p:nvGrpSpPr>
        <p:cNvPr id="2006" name="Shape 2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" name="Google Shape;2007;p182"/>
          <p:cNvSpPr txBox="1"/>
          <p:nvPr/>
        </p:nvSpPr>
        <p:spPr>
          <a:xfrm>
            <a:off x="453375" y="725150"/>
            <a:ext cx="4118700" cy="399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Well done! Kamu berhasil menyelesaikan Chapter 5 Topic 1 ini! 🎉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Pada materi berikutnya, kita akan belajar tentang API Testing menggunakan Jmeter, yaps!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Sampai jumpa pada CH 5 Topic 2 tentang </a:t>
            </a:r>
            <a:r>
              <a:rPr b="1" lang="en">
                <a:solidFill>
                  <a:srgbClr val="ED8F58"/>
                </a:solidFill>
                <a:latin typeface="Montserrat"/>
                <a:ea typeface="Montserrat"/>
                <a:cs typeface="Montserrat"/>
                <a:sym typeface="Montserrat"/>
              </a:rPr>
              <a:t>Performance Testing menggunakan JMeter</a:t>
            </a:r>
            <a:r>
              <a:rPr b="1"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gengs!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08" name="Google Shape;2008;p1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8175" y="152400"/>
            <a:ext cx="25358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9" name="Google Shape;2009;p18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4225" y="285362"/>
            <a:ext cx="989199" cy="2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10" name="Google Shape;2010;p182"/>
          <p:cNvCxnSpPr/>
          <p:nvPr/>
        </p:nvCxnSpPr>
        <p:spPr>
          <a:xfrm flipH="1">
            <a:off x="1576625" y="427100"/>
            <a:ext cx="5947800" cy="2340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11" name="Google Shape;2011;p182"/>
          <p:cNvSpPr txBox="1"/>
          <p:nvPr/>
        </p:nvSpPr>
        <p:spPr>
          <a:xfrm>
            <a:off x="453375" y="152450"/>
            <a:ext cx="40623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Penutup</a:t>
            </a:r>
            <a:endParaRPr b="0" i="0" sz="14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012" name="Google Shape;2012;p1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09575" y="818600"/>
            <a:ext cx="5121368" cy="390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