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84" r:id="rId5"/>
    <p:sldMasterId id="2147483696" r:id="rId6"/>
    <p:sldMasterId id="2147483708" r:id="rId7"/>
  </p:sldMasterIdLst>
  <p:notesMasterIdLst>
    <p:notesMasterId r:id="rId36"/>
  </p:notesMasterIdLst>
  <p:sldIdLst>
    <p:sldId id="447" r:id="rId8"/>
    <p:sldId id="448" r:id="rId9"/>
    <p:sldId id="456" r:id="rId10"/>
    <p:sldId id="452" r:id="rId11"/>
    <p:sldId id="453" r:id="rId12"/>
    <p:sldId id="459" r:id="rId13"/>
    <p:sldId id="460" r:id="rId14"/>
    <p:sldId id="461" r:id="rId15"/>
    <p:sldId id="454" r:id="rId16"/>
    <p:sldId id="455" r:id="rId17"/>
    <p:sldId id="462" r:id="rId18"/>
    <p:sldId id="463" r:id="rId19"/>
    <p:sldId id="457" r:id="rId20"/>
    <p:sldId id="458" r:id="rId21"/>
    <p:sldId id="464" r:id="rId22"/>
    <p:sldId id="465" r:id="rId23"/>
    <p:sldId id="466" r:id="rId24"/>
    <p:sldId id="467" r:id="rId25"/>
    <p:sldId id="468" r:id="rId26"/>
    <p:sldId id="469" r:id="rId27"/>
    <p:sldId id="470" r:id="rId28"/>
    <p:sldId id="471" r:id="rId29"/>
    <p:sldId id="472" r:id="rId30"/>
    <p:sldId id="473" r:id="rId31"/>
    <p:sldId id="474" r:id="rId32"/>
    <p:sldId id="475" r:id="rId33"/>
    <p:sldId id="451" r:id="rId34"/>
    <p:sldId id="450" r:id="rId35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AD47"/>
    <a:srgbClr val="ED7D31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65" autoAdjust="0"/>
    <p:restoredTop sz="94660"/>
  </p:normalViewPr>
  <p:slideViewPr>
    <p:cSldViewPr snapToGrid="0">
      <p:cViewPr varScale="1">
        <p:scale>
          <a:sx n="68" d="100"/>
          <a:sy n="68" d="100"/>
        </p:scale>
        <p:origin x="50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02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heme" Target="theme/theme1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E5CC1F-57E2-44C9-91D2-BA75CA84D259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0E7B46C-9F42-4EB9-8796-C6F71A4D2852}">
      <dgm:prSet custT="1"/>
      <dgm:spPr/>
      <dgm:t>
        <a:bodyPr/>
        <a:lstStyle/>
        <a:p>
          <a:r>
            <a:rPr lang="en-US" sz="2400" dirty="0"/>
            <a:t>1. Strategizing</a:t>
          </a:r>
        </a:p>
      </dgm:t>
    </dgm:pt>
    <dgm:pt modelId="{9A381D19-8340-4588-9B35-E058ACBCC2AC}" type="parTrans" cxnId="{A704BC55-870F-44CE-BD1C-D6D11352B4E0}">
      <dgm:prSet/>
      <dgm:spPr/>
      <dgm:t>
        <a:bodyPr/>
        <a:lstStyle/>
        <a:p>
          <a:endParaRPr lang="en-US"/>
        </a:p>
      </dgm:t>
    </dgm:pt>
    <dgm:pt modelId="{77D76148-A404-4F4F-92B2-67B6A510B7C7}" type="sibTrans" cxnId="{A704BC55-870F-44CE-BD1C-D6D11352B4E0}">
      <dgm:prSet/>
      <dgm:spPr/>
      <dgm:t>
        <a:bodyPr/>
        <a:lstStyle/>
        <a:p>
          <a:endParaRPr lang="en-US"/>
        </a:p>
      </dgm:t>
    </dgm:pt>
    <dgm:pt modelId="{B2CC86AC-251A-45F1-A04E-F69CCD7620B6}">
      <dgm:prSet custT="1"/>
      <dgm:spPr/>
      <dgm:t>
        <a:bodyPr/>
        <a:lstStyle/>
        <a:p>
          <a:r>
            <a:rPr lang="en-US" sz="2400" dirty="0"/>
            <a:t>2. Dashboard</a:t>
          </a:r>
        </a:p>
      </dgm:t>
    </dgm:pt>
    <dgm:pt modelId="{87BA2809-D08E-47CC-9B10-12CE81A84754}" type="parTrans" cxnId="{E7FBA6FD-CDB1-4435-93BB-406C1634E611}">
      <dgm:prSet/>
      <dgm:spPr/>
      <dgm:t>
        <a:bodyPr/>
        <a:lstStyle/>
        <a:p>
          <a:endParaRPr lang="en-US"/>
        </a:p>
      </dgm:t>
    </dgm:pt>
    <dgm:pt modelId="{F8EE6FEC-4B2D-4A3F-A05E-F333EC119A26}" type="sibTrans" cxnId="{E7FBA6FD-CDB1-4435-93BB-406C1634E611}">
      <dgm:prSet/>
      <dgm:spPr/>
      <dgm:t>
        <a:bodyPr/>
        <a:lstStyle/>
        <a:p>
          <a:endParaRPr lang="en-US"/>
        </a:p>
      </dgm:t>
    </dgm:pt>
    <dgm:pt modelId="{DCFFF81F-ADF7-4F6D-B505-365CC8F4F040}">
      <dgm:prSet custT="1"/>
      <dgm:spPr/>
      <dgm:t>
        <a:bodyPr/>
        <a:lstStyle/>
        <a:p>
          <a:r>
            <a:rPr lang="en-US" sz="2400" dirty="0"/>
            <a:t>3. Understanding Competition</a:t>
          </a:r>
        </a:p>
      </dgm:t>
    </dgm:pt>
    <dgm:pt modelId="{559D8AD1-756B-443C-BF57-D120EB684421}" type="parTrans" cxnId="{218A1009-389C-4369-B110-1743811FC7B5}">
      <dgm:prSet/>
      <dgm:spPr/>
      <dgm:t>
        <a:bodyPr/>
        <a:lstStyle/>
        <a:p>
          <a:endParaRPr lang="en-US"/>
        </a:p>
      </dgm:t>
    </dgm:pt>
    <dgm:pt modelId="{2756D35E-9F0B-4E1B-935F-E79FE88170D3}" type="sibTrans" cxnId="{218A1009-389C-4369-B110-1743811FC7B5}">
      <dgm:prSet/>
      <dgm:spPr/>
      <dgm:t>
        <a:bodyPr/>
        <a:lstStyle/>
        <a:p>
          <a:endParaRPr lang="en-US"/>
        </a:p>
      </dgm:t>
    </dgm:pt>
    <dgm:pt modelId="{FF58A853-E4EE-40C4-8E6C-F06920042E3F}">
      <dgm:prSet custT="1"/>
      <dgm:spPr/>
      <dgm:t>
        <a:bodyPr/>
        <a:lstStyle/>
        <a:p>
          <a:r>
            <a:rPr lang="en-US" sz="2400" dirty="0"/>
            <a:t>4. Portfolio of Business Model</a:t>
          </a:r>
        </a:p>
      </dgm:t>
    </dgm:pt>
    <dgm:pt modelId="{968E440E-0987-4AC6-A654-16D0C2DA0612}" type="parTrans" cxnId="{4B9B4B63-DE6C-47B9-927D-87BD140D7CD5}">
      <dgm:prSet/>
      <dgm:spPr/>
      <dgm:t>
        <a:bodyPr/>
        <a:lstStyle/>
        <a:p>
          <a:endParaRPr lang="en-US"/>
        </a:p>
      </dgm:t>
    </dgm:pt>
    <dgm:pt modelId="{4B393574-0AE6-4AC2-919D-37EE55BAC1ED}" type="sibTrans" cxnId="{4B9B4B63-DE6C-47B9-927D-87BD140D7CD5}">
      <dgm:prSet/>
      <dgm:spPr/>
      <dgm:t>
        <a:bodyPr/>
        <a:lstStyle/>
        <a:p>
          <a:endParaRPr lang="en-US"/>
        </a:p>
      </dgm:t>
    </dgm:pt>
    <dgm:pt modelId="{B598B9C6-930B-4DD4-A87F-A89D353DF5C9}">
      <dgm:prSet custT="1"/>
      <dgm:spPr/>
      <dgm:t>
        <a:bodyPr/>
        <a:lstStyle/>
        <a:p>
          <a:r>
            <a:rPr lang="en-US" sz="2400" dirty="0"/>
            <a:t>5. Innovation</a:t>
          </a:r>
        </a:p>
      </dgm:t>
    </dgm:pt>
    <dgm:pt modelId="{F1ADF3C6-8553-49EE-9635-138BDA87A019}" type="parTrans" cxnId="{3F455D88-C042-4334-9A8B-BB15D052F897}">
      <dgm:prSet/>
      <dgm:spPr/>
      <dgm:t>
        <a:bodyPr/>
        <a:lstStyle/>
        <a:p>
          <a:endParaRPr lang="en-US"/>
        </a:p>
      </dgm:t>
    </dgm:pt>
    <dgm:pt modelId="{DED678CF-F7DC-4622-B129-9C9AA891129B}" type="sibTrans" cxnId="{3F455D88-C042-4334-9A8B-BB15D052F897}">
      <dgm:prSet/>
      <dgm:spPr/>
      <dgm:t>
        <a:bodyPr/>
        <a:lstStyle/>
        <a:p>
          <a:endParaRPr lang="en-US"/>
        </a:p>
      </dgm:t>
    </dgm:pt>
    <dgm:pt modelId="{DF6DC320-EEC6-4C44-8C99-E4B88608ADC9}">
      <dgm:prSet custT="1"/>
      <dgm:spPr/>
      <dgm:t>
        <a:bodyPr/>
        <a:lstStyle/>
        <a:p>
          <a:r>
            <a:rPr lang="en-US" sz="2400" dirty="0"/>
            <a:t>6. New Idea Template</a:t>
          </a:r>
        </a:p>
      </dgm:t>
    </dgm:pt>
    <dgm:pt modelId="{57D00111-BCB5-4DEE-B0C8-093CE3D90B4B}" type="parTrans" cxnId="{6986548C-D431-489E-A224-9201EA690DB4}">
      <dgm:prSet/>
      <dgm:spPr/>
      <dgm:t>
        <a:bodyPr/>
        <a:lstStyle/>
        <a:p>
          <a:endParaRPr lang="en-US"/>
        </a:p>
      </dgm:t>
    </dgm:pt>
    <dgm:pt modelId="{1CFE8FF8-AF5C-4A83-A33C-6748F6FB1C83}" type="sibTrans" cxnId="{6986548C-D431-489E-A224-9201EA690DB4}">
      <dgm:prSet/>
      <dgm:spPr/>
      <dgm:t>
        <a:bodyPr/>
        <a:lstStyle/>
        <a:p>
          <a:endParaRPr lang="en-US"/>
        </a:p>
      </dgm:t>
    </dgm:pt>
    <dgm:pt modelId="{030EF8C9-42B7-4B40-91BF-3720611C29E5}">
      <dgm:prSet custT="1"/>
      <dgm:spPr/>
      <dgm:t>
        <a:bodyPr/>
        <a:lstStyle/>
        <a:p>
          <a:r>
            <a:rPr lang="en-US" sz="2400" dirty="0"/>
            <a:t>7. Understanding Customers</a:t>
          </a:r>
        </a:p>
      </dgm:t>
    </dgm:pt>
    <dgm:pt modelId="{21B50D54-89C2-468B-924A-03955932213D}" type="parTrans" cxnId="{E09A5CD0-F15E-492C-A3BC-BAC01087BD32}">
      <dgm:prSet/>
      <dgm:spPr/>
      <dgm:t>
        <a:bodyPr/>
        <a:lstStyle/>
        <a:p>
          <a:endParaRPr lang="en-US"/>
        </a:p>
      </dgm:t>
    </dgm:pt>
    <dgm:pt modelId="{51FD31A5-4956-4CF9-8FE6-0C2AA8C158BA}" type="sibTrans" cxnId="{E09A5CD0-F15E-492C-A3BC-BAC01087BD32}">
      <dgm:prSet/>
      <dgm:spPr/>
      <dgm:t>
        <a:bodyPr/>
        <a:lstStyle/>
        <a:p>
          <a:endParaRPr lang="en-US"/>
        </a:p>
      </dgm:t>
    </dgm:pt>
    <dgm:pt modelId="{BAA2E83B-8CC8-4346-8CDE-01FAA0E92494}" type="pres">
      <dgm:prSet presAssocID="{62E5CC1F-57E2-44C9-91D2-BA75CA84D259}" presName="linear" presStyleCnt="0">
        <dgm:presLayoutVars>
          <dgm:animLvl val="lvl"/>
          <dgm:resizeHandles val="exact"/>
        </dgm:presLayoutVars>
      </dgm:prSet>
      <dgm:spPr/>
    </dgm:pt>
    <dgm:pt modelId="{38390C41-633F-4C29-9D47-8CE1AB02575D}" type="pres">
      <dgm:prSet presAssocID="{80E7B46C-9F42-4EB9-8796-C6F71A4D2852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0DFD53D9-1223-496B-9A22-491F0BFDBD24}" type="pres">
      <dgm:prSet presAssocID="{77D76148-A404-4F4F-92B2-67B6A510B7C7}" presName="spacer" presStyleCnt="0"/>
      <dgm:spPr/>
    </dgm:pt>
    <dgm:pt modelId="{76A34DB3-34D1-4D02-9094-50B9DE5109A7}" type="pres">
      <dgm:prSet presAssocID="{B2CC86AC-251A-45F1-A04E-F69CCD7620B6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593EF87A-5EDC-4BD8-AC4A-27BD1EF425F6}" type="pres">
      <dgm:prSet presAssocID="{F8EE6FEC-4B2D-4A3F-A05E-F333EC119A26}" presName="spacer" presStyleCnt="0"/>
      <dgm:spPr/>
    </dgm:pt>
    <dgm:pt modelId="{F0E4B6C2-E74A-45D8-A35B-0D4BE8625821}" type="pres">
      <dgm:prSet presAssocID="{DCFFF81F-ADF7-4F6D-B505-365CC8F4F040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2878397A-D3FE-4A20-8C9A-EF84B5FBC01A}" type="pres">
      <dgm:prSet presAssocID="{2756D35E-9F0B-4E1B-935F-E79FE88170D3}" presName="spacer" presStyleCnt="0"/>
      <dgm:spPr/>
    </dgm:pt>
    <dgm:pt modelId="{FB335179-FF6B-471B-BAE3-B33316D9A277}" type="pres">
      <dgm:prSet presAssocID="{FF58A853-E4EE-40C4-8E6C-F06920042E3F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C888EBFF-EB92-478E-99EE-C84254CBB259}" type="pres">
      <dgm:prSet presAssocID="{4B393574-0AE6-4AC2-919D-37EE55BAC1ED}" presName="spacer" presStyleCnt="0"/>
      <dgm:spPr/>
    </dgm:pt>
    <dgm:pt modelId="{9AE658B5-0437-4594-99B4-226E0F9BB9B4}" type="pres">
      <dgm:prSet presAssocID="{B598B9C6-930B-4DD4-A87F-A89D353DF5C9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E65CA1AD-81BD-4551-B276-9A428D50502C}" type="pres">
      <dgm:prSet presAssocID="{DED678CF-F7DC-4622-B129-9C9AA891129B}" presName="spacer" presStyleCnt="0"/>
      <dgm:spPr/>
    </dgm:pt>
    <dgm:pt modelId="{26304044-3E92-4927-B08B-837BFCB5C089}" type="pres">
      <dgm:prSet presAssocID="{DF6DC320-EEC6-4C44-8C99-E4B88608ADC9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D02C459C-92C7-4FF9-9D5B-34ABEDF25269}" type="pres">
      <dgm:prSet presAssocID="{1CFE8FF8-AF5C-4A83-A33C-6748F6FB1C83}" presName="spacer" presStyleCnt="0"/>
      <dgm:spPr/>
    </dgm:pt>
    <dgm:pt modelId="{58950F75-B475-437E-AF66-EC17B55A42F5}" type="pres">
      <dgm:prSet presAssocID="{030EF8C9-42B7-4B40-91BF-3720611C29E5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DAAC2508-B48E-45CC-873C-949573F77717}" type="presOf" srcId="{62E5CC1F-57E2-44C9-91D2-BA75CA84D259}" destId="{BAA2E83B-8CC8-4346-8CDE-01FAA0E92494}" srcOrd="0" destOrd="0" presId="urn:microsoft.com/office/officeart/2005/8/layout/vList2"/>
    <dgm:cxn modelId="{218A1009-389C-4369-B110-1743811FC7B5}" srcId="{62E5CC1F-57E2-44C9-91D2-BA75CA84D259}" destId="{DCFFF81F-ADF7-4F6D-B505-365CC8F4F040}" srcOrd="2" destOrd="0" parTransId="{559D8AD1-756B-443C-BF57-D120EB684421}" sibTransId="{2756D35E-9F0B-4E1B-935F-E79FE88170D3}"/>
    <dgm:cxn modelId="{4B9B4B63-DE6C-47B9-927D-87BD140D7CD5}" srcId="{62E5CC1F-57E2-44C9-91D2-BA75CA84D259}" destId="{FF58A853-E4EE-40C4-8E6C-F06920042E3F}" srcOrd="3" destOrd="0" parTransId="{968E440E-0987-4AC6-A654-16D0C2DA0612}" sibTransId="{4B393574-0AE6-4AC2-919D-37EE55BAC1ED}"/>
    <dgm:cxn modelId="{8DF18B6B-2906-4B81-B276-49AADBC44248}" type="presOf" srcId="{DCFFF81F-ADF7-4F6D-B505-365CC8F4F040}" destId="{F0E4B6C2-E74A-45D8-A35B-0D4BE8625821}" srcOrd="0" destOrd="0" presId="urn:microsoft.com/office/officeart/2005/8/layout/vList2"/>
    <dgm:cxn modelId="{A704BC55-870F-44CE-BD1C-D6D11352B4E0}" srcId="{62E5CC1F-57E2-44C9-91D2-BA75CA84D259}" destId="{80E7B46C-9F42-4EB9-8796-C6F71A4D2852}" srcOrd="0" destOrd="0" parTransId="{9A381D19-8340-4588-9B35-E058ACBCC2AC}" sibTransId="{77D76148-A404-4F4F-92B2-67B6A510B7C7}"/>
    <dgm:cxn modelId="{35215581-E153-4E7C-A1CB-4FF55E1BDE36}" type="presOf" srcId="{FF58A853-E4EE-40C4-8E6C-F06920042E3F}" destId="{FB335179-FF6B-471B-BAE3-B33316D9A277}" srcOrd="0" destOrd="0" presId="urn:microsoft.com/office/officeart/2005/8/layout/vList2"/>
    <dgm:cxn modelId="{343E6486-EA94-4E31-8407-AD60574E50F3}" type="presOf" srcId="{B2CC86AC-251A-45F1-A04E-F69CCD7620B6}" destId="{76A34DB3-34D1-4D02-9094-50B9DE5109A7}" srcOrd="0" destOrd="0" presId="urn:microsoft.com/office/officeart/2005/8/layout/vList2"/>
    <dgm:cxn modelId="{3F455D88-C042-4334-9A8B-BB15D052F897}" srcId="{62E5CC1F-57E2-44C9-91D2-BA75CA84D259}" destId="{B598B9C6-930B-4DD4-A87F-A89D353DF5C9}" srcOrd="4" destOrd="0" parTransId="{F1ADF3C6-8553-49EE-9635-138BDA87A019}" sibTransId="{DED678CF-F7DC-4622-B129-9C9AA891129B}"/>
    <dgm:cxn modelId="{6986548C-D431-489E-A224-9201EA690DB4}" srcId="{62E5CC1F-57E2-44C9-91D2-BA75CA84D259}" destId="{DF6DC320-EEC6-4C44-8C99-E4B88608ADC9}" srcOrd="5" destOrd="0" parTransId="{57D00111-BCB5-4DEE-B0C8-093CE3D90B4B}" sibTransId="{1CFE8FF8-AF5C-4A83-A33C-6748F6FB1C83}"/>
    <dgm:cxn modelId="{8969039B-D943-4B13-855B-05EB4E2B1380}" type="presOf" srcId="{B598B9C6-930B-4DD4-A87F-A89D353DF5C9}" destId="{9AE658B5-0437-4594-99B4-226E0F9BB9B4}" srcOrd="0" destOrd="0" presId="urn:microsoft.com/office/officeart/2005/8/layout/vList2"/>
    <dgm:cxn modelId="{02D47AC3-BC42-47A6-8691-9715FFF309CB}" type="presOf" srcId="{030EF8C9-42B7-4B40-91BF-3720611C29E5}" destId="{58950F75-B475-437E-AF66-EC17B55A42F5}" srcOrd="0" destOrd="0" presId="urn:microsoft.com/office/officeart/2005/8/layout/vList2"/>
    <dgm:cxn modelId="{E09A5CD0-F15E-492C-A3BC-BAC01087BD32}" srcId="{62E5CC1F-57E2-44C9-91D2-BA75CA84D259}" destId="{030EF8C9-42B7-4B40-91BF-3720611C29E5}" srcOrd="6" destOrd="0" parTransId="{21B50D54-89C2-468B-924A-03955932213D}" sibTransId="{51FD31A5-4956-4CF9-8FE6-0C2AA8C158BA}"/>
    <dgm:cxn modelId="{950A33FC-DBBF-46FE-ACC9-C911828F1C98}" type="presOf" srcId="{DF6DC320-EEC6-4C44-8C99-E4B88608ADC9}" destId="{26304044-3E92-4927-B08B-837BFCB5C089}" srcOrd="0" destOrd="0" presId="urn:microsoft.com/office/officeart/2005/8/layout/vList2"/>
    <dgm:cxn modelId="{E7FBA6FD-CDB1-4435-93BB-406C1634E611}" srcId="{62E5CC1F-57E2-44C9-91D2-BA75CA84D259}" destId="{B2CC86AC-251A-45F1-A04E-F69CCD7620B6}" srcOrd="1" destOrd="0" parTransId="{87BA2809-D08E-47CC-9B10-12CE81A84754}" sibTransId="{F8EE6FEC-4B2D-4A3F-A05E-F333EC119A26}"/>
    <dgm:cxn modelId="{ECBCEBFF-DC37-41CE-AEF9-67FE1EA87E4F}" type="presOf" srcId="{80E7B46C-9F42-4EB9-8796-C6F71A4D2852}" destId="{38390C41-633F-4C29-9D47-8CE1AB02575D}" srcOrd="0" destOrd="0" presId="urn:microsoft.com/office/officeart/2005/8/layout/vList2"/>
    <dgm:cxn modelId="{1D64588C-575D-4AB8-B028-CED2BD3F93D0}" type="presParOf" srcId="{BAA2E83B-8CC8-4346-8CDE-01FAA0E92494}" destId="{38390C41-633F-4C29-9D47-8CE1AB02575D}" srcOrd="0" destOrd="0" presId="urn:microsoft.com/office/officeart/2005/8/layout/vList2"/>
    <dgm:cxn modelId="{42504614-EBEC-407B-A889-A2DEB978164B}" type="presParOf" srcId="{BAA2E83B-8CC8-4346-8CDE-01FAA0E92494}" destId="{0DFD53D9-1223-496B-9A22-491F0BFDBD24}" srcOrd="1" destOrd="0" presId="urn:microsoft.com/office/officeart/2005/8/layout/vList2"/>
    <dgm:cxn modelId="{31B57785-7E07-4A83-842C-7D952086B6EC}" type="presParOf" srcId="{BAA2E83B-8CC8-4346-8CDE-01FAA0E92494}" destId="{76A34DB3-34D1-4D02-9094-50B9DE5109A7}" srcOrd="2" destOrd="0" presId="urn:microsoft.com/office/officeart/2005/8/layout/vList2"/>
    <dgm:cxn modelId="{E50DB8D8-D126-4982-B049-72FAC7A12758}" type="presParOf" srcId="{BAA2E83B-8CC8-4346-8CDE-01FAA0E92494}" destId="{593EF87A-5EDC-4BD8-AC4A-27BD1EF425F6}" srcOrd="3" destOrd="0" presId="urn:microsoft.com/office/officeart/2005/8/layout/vList2"/>
    <dgm:cxn modelId="{F3AC533E-ECBF-4154-AAC9-C7443CC056C3}" type="presParOf" srcId="{BAA2E83B-8CC8-4346-8CDE-01FAA0E92494}" destId="{F0E4B6C2-E74A-45D8-A35B-0D4BE8625821}" srcOrd="4" destOrd="0" presId="urn:microsoft.com/office/officeart/2005/8/layout/vList2"/>
    <dgm:cxn modelId="{DCE9255F-DE96-4E59-B0BC-22AD4C5FF152}" type="presParOf" srcId="{BAA2E83B-8CC8-4346-8CDE-01FAA0E92494}" destId="{2878397A-D3FE-4A20-8C9A-EF84B5FBC01A}" srcOrd="5" destOrd="0" presId="urn:microsoft.com/office/officeart/2005/8/layout/vList2"/>
    <dgm:cxn modelId="{29989C02-D5CE-4147-A047-A441FF961339}" type="presParOf" srcId="{BAA2E83B-8CC8-4346-8CDE-01FAA0E92494}" destId="{FB335179-FF6B-471B-BAE3-B33316D9A277}" srcOrd="6" destOrd="0" presId="urn:microsoft.com/office/officeart/2005/8/layout/vList2"/>
    <dgm:cxn modelId="{BE964F63-7107-45CF-84EF-B22FF56D232E}" type="presParOf" srcId="{BAA2E83B-8CC8-4346-8CDE-01FAA0E92494}" destId="{C888EBFF-EB92-478E-99EE-C84254CBB259}" srcOrd="7" destOrd="0" presId="urn:microsoft.com/office/officeart/2005/8/layout/vList2"/>
    <dgm:cxn modelId="{AC1A2A7C-CDE2-45E3-82F7-6863898CC274}" type="presParOf" srcId="{BAA2E83B-8CC8-4346-8CDE-01FAA0E92494}" destId="{9AE658B5-0437-4594-99B4-226E0F9BB9B4}" srcOrd="8" destOrd="0" presId="urn:microsoft.com/office/officeart/2005/8/layout/vList2"/>
    <dgm:cxn modelId="{0E0B0513-C38E-4098-A659-C8378599F86E}" type="presParOf" srcId="{BAA2E83B-8CC8-4346-8CDE-01FAA0E92494}" destId="{E65CA1AD-81BD-4551-B276-9A428D50502C}" srcOrd="9" destOrd="0" presId="urn:microsoft.com/office/officeart/2005/8/layout/vList2"/>
    <dgm:cxn modelId="{BD31819B-7DE0-4367-8A9D-78128A069527}" type="presParOf" srcId="{BAA2E83B-8CC8-4346-8CDE-01FAA0E92494}" destId="{26304044-3E92-4927-B08B-837BFCB5C089}" srcOrd="10" destOrd="0" presId="urn:microsoft.com/office/officeart/2005/8/layout/vList2"/>
    <dgm:cxn modelId="{B1E6B5F9-D221-4051-B2ED-16B15C1376C3}" type="presParOf" srcId="{BAA2E83B-8CC8-4346-8CDE-01FAA0E92494}" destId="{D02C459C-92C7-4FF9-9D5B-34ABEDF25269}" srcOrd="11" destOrd="0" presId="urn:microsoft.com/office/officeart/2005/8/layout/vList2"/>
    <dgm:cxn modelId="{114D9EC1-4780-49BA-BB1A-3BCFD2C98292}" type="presParOf" srcId="{BAA2E83B-8CC8-4346-8CDE-01FAA0E92494}" destId="{58950F75-B475-437E-AF66-EC17B55A42F5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2E5CC1F-57E2-44C9-91D2-BA75CA84D259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0E7B46C-9F42-4EB9-8796-C6F71A4D2852}">
      <dgm:prSet custT="1"/>
      <dgm:spPr/>
      <dgm:t>
        <a:bodyPr/>
        <a:lstStyle/>
        <a:p>
          <a:r>
            <a:rPr lang="en-US" sz="2400" dirty="0"/>
            <a:t>8. Alignment</a:t>
          </a:r>
        </a:p>
      </dgm:t>
    </dgm:pt>
    <dgm:pt modelId="{9A381D19-8340-4588-9B35-E058ACBCC2AC}" type="parTrans" cxnId="{A704BC55-870F-44CE-BD1C-D6D11352B4E0}">
      <dgm:prSet/>
      <dgm:spPr/>
      <dgm:t>
        <a:bodyPr/>
        <a:lstStyle/>
        <a:p>
          <a:endParaRPr lang="en-US" sz="2800"/>
        </a:p>
      </dgm:t>
    </dgm:pt>
    <dgm:pt modelId="{77D76148-A404-4F4F-92B2-67B6A510B7C7}" type="sibTrans" cxnId="{A704BC55-870F-44CE-BD1C-D6D11352B4E0}">
      <dgm:prSet/>
      <dgm:spPr/>
      <dgm:t>
        <a:bodyPr/>
        <a:lstStyle/>
        <a:p>
          <a:endParaRPr lang="en-US" sz="2800"/>
        </a:p>
      </dgm:t>
    </dgm:pt>
    <dgm:pt modelId="{B2CC86AC-251A-45F1-A04E-F69CCD7620B6}">
      <dgm:prSet custT="1"/>
      <dgm:spPr/>
      <dgm:t>
        <a:bodyPr/>
        <a:lstStyle/>
        <a:p>
          <a:r>
            <a:rPr lang="en-US" sz="2400" dirty="0"/>
            <a:t>9. Strategy Diffusion &amp; Co-creation</a:t>
          </a:r>
        </a:p>
      </dgm:t>
    </dgm:pt>
    <dgm:pt modelId="{87BA2809-D08E-47CC-9B10-12CE81A84754}" type="parTrans" cxnId="{E7FBA6FD-CDB1-4435-93BB-406C1634E611}">
      <dgm:prSet/>
      <dgm:spPr/>
      <dgm:t>
        <a:bodyPr/>
        <a:lstStyle/>
        <a:p>
          <a:endParaRPr lang="en-US" sz="2800"/>
        </a:p>
      </dgm:t>
    </dgm:pt>
    <dgm:pt modelId="{F8EE6FEC-4B2D-4A3F-A05E-F333EC119A26}" type="sibTrans" cxnId="{E7FBA6FD-CDB1-4435-93BB-406C1634E611}">
      <dgm:prSet/>
      <dgm:spPr/>
      <dgm:t>
        <a:bodyPr/>
        <a:lstStyle/>
        <a:p>
          <a:endParaRPr lang="en-US" sz="2800"/>
        </a:p>
      </dgm:t>
    </dgm:pt>
    <dgm:pt modelId="{DCFFF81F-ADF7-4F6D-B505-365CC8F4F040}">
      <dgm:prSet custT="1"/>
      <dgm:spPr/>
      <dgm:t>
        <a:bodyPr/>
        <a:lstStyle/>
        <a:p>
          <a:r>
            <a:rPr lang="en-US" sz="2400" dirty="0"/>
            <a:t>10. Shared Language Across Functions</a:t>
          </a:r>
        </a:p>
      </dgm:t>
    </dgm:pt>
    <dgm:pt modelId="{559D8AD1-756B-443C-BF57-D120EB684421}" type="parTrans" cxnId="{218A1009-389C-4369-B110-1743811FC7B5}">
      <dgm:prSet/>
      <dgm:spPr/>
      <dgm:t>
        <a:bodyPr/>
        <a:lstStyle/>
        <a:p>
          <a:endParaRPr lang="en-US" sz="2800"/>
        </a:p>
      </dgm:t>
    </dgm:pt>
    <dgm:pt modelId="{2756D35E-9F0B-4E1B-935F-E79FE88170D3}" type="sibTrans" cxnId="{218A1009-389C-4369-B110-1743811FC7B5}">
      <dgm:prSet/>
      <dgm:spPr/>
      <dgm:t>
        <a:bodyPr/>
        <a:lstStyle/>
        <a:p>
          <a:endParaRPr lang="en-US" sz="2800"/>
        </a:p>
      </dgm:t>
    </dgm:pt>
    <dgm:pt modelId="{FF58A853-E4EE-40C4-8E6C-F06920042E3F}">
      <dgm:prSet custT="1"/>
      <dgm:spPr/>
      <dgm:t>
        <a:bodyPr/>
        <a:lstStyle/>
        <a:p>
          <a:r>
            <a:rPr lang="en-US" sz="2400" dirty="0"/>
            <a:t>11. Alignment: Value Side (Revenues) and Infrastructure Side (Costs) </a:t>
          </a:r>
        </a:p>
      </dgm:t>
    </dgm:pt>
    <dgm:pt modelId="{968E440E-0987-4AC6-A654-16D0C2DA0612}" type="parTrans" cxnId="{4B9B4B63-DE6C-47B9-927D-87BD140D7CD5}">
      <dgm:prSet/>
      <dgm:spPr/>
      <dgm:t>
        <a:bodyPr/>
        <a:lstStyle/>
        <a:p>
          <a:endParaRPr lang="en-US" sz="2800"/>
        </a:p>
      </dgm:t>
    </dgm:pt>
    <dgm:pt modelId="{4B393574-0AE6-4AC2-919D-37EE55BAC1ED}" type="sibTrans" cxnId="{4B9B4B63-DE6C-47B9-927D-87BD140D7CD5}">
      <dgm:prSet/>
      <dgm:spPr/>
      <dgm:t>
        <a:bodyPr/>
        <a:lstStyle/>
        <a:p>
          <a:endParaRPr lang="en-US" sz="2800"/>
        </a:p>
      </dgm:t>
    </dgm:pt>
    <dgm:pt modelId="{B598B9C6-930B-4DD4-A87F-A89D353DF5C9}">
      <dgm:prSet custT="1"/>
      <dgm:spPr/>
      <dgm:t>
        <a:bodyPr/>
        <a:lstStyle/>
        <a:p>
          <a:r>
            <a:rPr lang="en-US" sz="2400" dirty="0"/>
            <a:t>12. Investing</a:t>
          </a:r>
        </a:p>
      </dgm:t>
    </dgm:pt>
    <dgm:pt modelId="{F1ADF3C6-8553-49EE-9635-138BDA87A019}" type="parTrans" cxnId="{3F455D88-C042-4334-9A8B-BB15D052F897}">
      <dgm:prSet/>
      <dgm:spPr/>
      <dgm:t>
        <a:bodyPr/>
        <a:lstStyle/>
        <a:p>
          <a:endParaRPr lang="en-US" sz="2800"/>
        </a:p>
      </dgm:t>
    </dgm:pt>
    <dgm:pt modelId="{DED678CF-F7DC-4622-B129-9C9AA891129B}" type="sibTrans" cxnId="{3F455D88-C042-4334-9A8B-BB15D052F897}">
      <dgm:prSet/>
      <dgm:spPr/>
      <dgm:t>
        <a:bodyPr/>
        <a:lstStyle/>
        <a:p>
          <a:endParaRPr lang="en-US" sz="2800"/>
        </a:p>
      </dgm:t>
    </dgm:pt>
    <dgm:pt modelId="{DF6DC320-EEC6-4C44-8C99-E4B88608ADC9}">
      <dgm:prSet custT="1"/>
      <dgm:spPr/>
      <dgm:t>
        <a:bodyPr/>
        <a:lstStyle/>
        <a:p>
          <a:r>
            <a:rPr lang="en-US" sz="2400" dirty="0"/>
            <a:t>13. Mergers &amp; Acquisitions</a:t>
          </a:r>
        </a:p>
      </dgm:t>
    </dgm:pt>
    <dgm:pt modelId="{57D00111-BCB5-4DEE-B0C8-093CE3D90B4B}" type="parTrans" cxnId="{6986548C-D431-489E-A224-9201EA690DB4}">
      <dgm:prSet/>
      <dgm:spPr/>
      <dgm:t>
        <a:bodyPr/>
        <a:lstStyle/>
        <a:p>
          <a:endParaRPr lang="en-US" sz="2800"/>
        </a:p>
      </dgm:t>
    </dgm:pt>
    <dgm:pt modelId="{1CFE8FF8-AF5C-4A83-A33C-6748F6FB1C83}" type="sibTrans" cxnId="{6986548C-D431-489E-A224-9201EA690DB4}">
      <dgm:prSet/>
      <dgm:spPr/>
      <dgm:t>
        <a:bodyPr/>
        <a:lstStyle/>
        <a:p>
          <a:endParaRPr lang="en-US" sz="2800"/>
        </a:p>
      </dgm:t>
    </dgm:pt>
    <dgm:pt modelId="{030EF8C9-42B7-4B40-91BF-3720611C29E5}">
      <dgm:prSet custT="1"/>
      <dgm:spPr/>
      <dgm:t>
        <a:bodyPr/>
        <a:lstStyle/>
        <a:p>
          <a:r>
            <a:rPr lang="en-US" sz="2400" dirty="0"/>
            <a:t>14. Exit Strategies (IPO, Acquisitions)</a:t>
          </a:r>
        </a:p>
      </dgm:t>
    </dgm:pt>
    <dgm:pt modelId="{21B50D54-89C2-468B-924A-03955932213D}" type="parTrans" cxnId="{E09A5CD0-F15E-492C-A3BC-BAC01087BD32}">
      <dgm:prSet/>
      <dgm:spPr/>
      <dgm:t>
        <a:bodyPr/>
        <a:lstStyle/>
        <a:p>
          <a:endParaRPr lang="en-US" sz="2800"/>
        </a:p>
      </dgm:t>
    </dgm:pt>
    <dgm:pt modelId="{51FD31A5-4956-4CF9-8FE6-0C2AA8C158BA}" type="sibTrans" cxnId="{E09A5CD0-F15E-492C-A3BC-BAC01087BD32}">
      <dgm:prSet/>
      <dgm:spPr/>
      <dgm:t>
        <a:bodyPr/>
        <a:lstStyle/>
        <a:p>
          <a:endParaRPr lang="en-US" sz="2800"/>
        </a:p>
      </dgm:t>
    </dgm:pt>
    <dgm:pt modelId="{BAA2E83B-8CC8-4346-8CDE-01FAA0E92494}" type="pres">
      <dgm:prSet presAssocID="{62E5CC1F-57E2-44C9-91D2-BA75CA84D259}" presName="linear" presStyleCnt="0">
        <dgm:presLayoutVars>
          <dgm:animLvl val="lvl"/>
          <dgm:resizeHandles val="exact"/>
        </dgm:presLayoutVars>
      </dgm:prSet>
      <dgm:spPr/>
    </dgm:pt>
    <dgm:pt modelId="{38390C41-633F-4C29-9D47-8CE1AB02575D}" type="pres">
      <dgm:prSet presAssocID="{80E7B46C-9F42-4EB9-8796-C6F71A4D2852}" presName="parentText" presStyleLbl="node1" presStyleIdx="0" presStyleCnt="7" custLinFactY="-647" custLinFactNeighborX="-24167" custLinFactNeighborY="-100000">
        <dgm:presLayoutVars>
          <dgm:chMax val="0"/>
          <dgm:bulletEnabled val="1"/>
        </dgm:presLayoutVars>
      </dgm:prSet>
      <dgm:spPr/>
    </dgm:pt>
    <dgm:pt modelId="{0DFD53D9-1223-496B-9A22-491F0BFDBD24}" type="pres">
      <dgm:prSet presAssocID="{77D76148-A404-4F4F-92B2-67B6A510B7C7}" presName="spacer" presStyleCnt="0"/>
      <dgm:spPr/>
    </dgm:pt>
    <dgm:pt modelId="{76A34DB3-34D1-4D02-9094-50B9DE5109A7}" type="pres">
      <dgm:prSet presAssocID="{B2CC86AC-251A-45F1-A04E-F69CCD7620B6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593EF87A-5EDC-4BD8-AC4A-27BD1EF425F6}" type="pres">
      <dgm:prSet presAssocID="{F8EE6FEC-4B2D-4A3F-A05E-F333EC119A26}" presName="spacer" presStyleCnt="0"/>
      <dgm:spPr/>
    </dgm:pt>
    <dgm:pt modelId="{F0E4B6C2-E74A-45D8-A35B-0D4BE8625821}" type="pres">
      <dgm:prSet presAssocID="{DCFFF81F-ADF7-4F6D-B505-365CC8F4F040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2878397A-D3FE-4A20-8C9A-EF84B5FBC01A}" type="pres">
      <dgm:prSet presAssocID="{2756D35E-9F0B-4E1B-935F-E79FE88170D3}" presName="spacer" presStyleCnt="0"/>
      <dgm:spPr/>
    </dgm:pt>
    <dgm:pt modelId="{FB335179-FF6B-471B-BAE3-B33316D9A277}" type="pres">
      <dgm:prSet presAssocID="{FF58A853-E4EE-40C4-8E6C-F06920042E3F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C888EBFF-EB92-478E-99EE-C84254CBB259}" type="pres">
      <dgm:prSet presAssocID="{4B393574-0AE6-4AC2-919D-37EE55BAC1ED}" presName="spacer" presStyleCnt="0"/>
      <dgm:spPr/>
    </dgm:pt>
    <dgm:pt modelId="{9AE658B5-0437-4594-99B4-226E0F9BB9B4}" type="pres">
      <dgm:prSet presAssocID="{B598B9C6-930B-4DD4-A87F-A89D353DF5C9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E65CA1AD-81BD-4551-B276-9A428D50502C}" type="pres">
      <dgm:prSet presAssocID="{DED678CF-F7DC-4622-B129-9C9AA891129B}" presName="spacer" presStyleCnt="0"/>
      <dgm:spPr/>
    </dgm:pt>
    <dgm:pt modelId="{26304044-3E92-4927-B08B-837BFCB5C089}" type="pres">
      <dgm:prSet presAssocID="{DF6DC320-EEC6-4C44-8C99-E4B88608ADC9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D02C459C-92C7-4FF9-9D5B-34ABEDF25269}" type="pres">
      <dgm:prSet presAssocID="{1CFE8FF8-AF5C-4A83-A33C-6748F6FB1C83}" presName="spacer" presStyleCnt="0"/>
      <dgm:spPr/>
    </dgm:pt>
    <dgm:pt modelId="{58950F75-B475-437E-AF66-EC17B55A42F5}" type="pres">
      <dgm:prSet presAssocID="{030EF8C9-42B7-4B40-91BF-3720611C29E5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218A1009-389C-4369-B110-1743811FC7B5}" srcId="{62E5CC1F-57E2-44C9-91D2-BA75CA84D259}" destId="{DCFFF81F-ADF7-4F6D-B505-365CC8F4F040}" srcOrd="2" destOrd="0" parTransId="{559D8AD1-756B-443C-BF57-D120EB684421}" sibTransId="{2756D35E-9F0B-4E1B-935F-E79FE88170D3}"/>
    <dgm:cxn modelId="{E78DDA16-94A0-4149-989C-708D0D60FCB7}" type="presOf" srcId="{DCFFF81F-ADF7-4F6D-B505-365CC8F4F040}" destId="{F0E4B6C2-E74A-45D8-A35B-0D4BE8625821}" srcOrd="0" destOrd="0" presId="urn:microsoft.com/office/officeart/2005/8/layout/vList2"/>
    <dgm:cxn modelId="{889A7125-235A-4CC8-874C-E461816B66BE}" type="presOf" srcId="{DF6DC320-EEC6-4C44-8C99-E4B88608ADC9}" destId="{26304044-3E92-4927-B08B-837BFCB5C089}" srcOrd="0" destOrd="0" presId="urn:microsoft.com/office/officeart/2005/8/layout/vList2"/>
    <dgm:cxn modelId="{282F512E-2B96-4C14-9306-ED6A7EFC106D}" type="presOf" srcId="{62E5CC1F-57E2-44C9-91D2-BA75CA84D259}" destId="{BAA2E83B-8CC8-4346-8CDE-01FAA0E92494}" srcOrd="0" destOrd="0" presId="urn:microsoft.com/office/officeart/2005/8/layout/vList2"/>
    <dgm:cxn modelId="{4B9B4B63-DE6C-47B9-927D-87BD140D7CD5}" srcId="{62E5CC1F-57E2-44C9-91D2-BA75CA84D259}" destId="{FF58A853-E4EE-40C4-8E6C-F06920042E3F}" srcOrd="3" destOrd="0" parTransId="{968E440E-0987-4AC6-A654-16D0C2DA0612}" sibTransId="{4B393574-0AE6-4AC2-919D-37EE55BAC1ED}"/>
    <dgm:cxn modelId="{8384DA48-9102-45EF-B9E2-F52573D7A58D}" type="presOf" srcId="{FF58A853-E4EE-40C4-8E6C-F06920042E3F}" destId="{FB335179-FF6B-471B-BAE3-B33316D9A277}" srcOrd="0" destOrd="0" presId="urn:microsoft.com/office/officeart/2005/8/layout/vList2"/>
    <dgm:cxn modelId="{0425066C-BDF9-498F-B0DB-D9BCBB87C6D3}" type="presOf" srcId="{80E7B46C-9F42-4EB9-8796-C6F71A4D2852}" destId="{38390C41-633F-4C29-9D47-8CE1AB02575D}" srcOrd="0" destOrd="0" presId="urn:microsoft.com/office/officeart/2005/8/layout/vList2"/>
    <dgm:cxn modelId="{A704BC55-870F-44CE-BD1C-D6D11352B4E0}" srcId="{62E5CC1F-57E2-44C9-91D2-BA75CA84D259}" destId="{80E7B46C-9F42-4EB9-8796-C6F71A4D2852}" srcOrd="0" destOrd="0" parTransId="{9A381D19-8340-4588-9B35-E058ACBCC2AC}" sibTransId="{77D76148-A404-4F4F-92B2-67B6A510B7C7}"/>
    <dgm:cxn modelId="{3F455D88-C042-4334-9A8B-BB15D052F897}" srcId="{62E5CC1F-57E2-44C9-91D2-BA75CA84D259}" destId="{B598B9C6-930B-4DD4-A87F-A89D353DF5C9}" srcOrd="4" destOrd="0" parTransId="{F1ADF3C6-8553-49EE-9635-138BDA87A019}" sibTransId="{DED678CF-F7DC-4622-B129-9C9AA891129B}"/>
    <dgm:cxn modelId="{1A128D8B-57A3-4610-8320-0437B07FB9C9}" type="presOf" srcId="{030EF8C9-42B7-4B40-91BF-3720611C29E5}" destId="{58950F75-B475-437E-AF66-EC17B55A42F5}" srcOrd="0" destOrd="0" presId="urn:microsoft.com/office/officeart/2005/8/layout/vList2"/>
    <dgm:cxn modelId="{6986548C-D431-489E-A224-9201EA690DB4}" srcId="{62E5CC1F-57E2-44C9-91D2-BA75CA84D259}" destId="{DF6DC320-EEC6-4C44-8C99-E4B88608ADC9}" srcOrd="5" destOrd="0" parTransId="{57D00111-BCB5-4DEE-B0C8-093CE3D90B4B}" sibTransId="{1CFE8FF8-AF5C-4A83-A33C-6748F6FB1C83}"/>
    <dgm:cxn modelId="{7245CDB7-CD2C-463C-95A0-9F5F44CCA904}" type="presOf" srcId="{B2CC86AC-251A-45F1-A04E-F69CCD7620B6}" destId="{76A34DB3-34D1-4D02-9094-50B9DE5109A7}" srcOrd="0" destOrd="0" presId="urn:microsoft.com/office/officeart/2005/8/layout/vList2"/>
    <dgm:cxn modelId="{E09A5CD0-F15E-492C-A3BC-BAC01087BD32}" srcId="{62E5CC1F-57E2-44C9-91D2-BA75CA84D259}" destId="{030EF8C9-42B7-4B40-91BF-3720611C29E5}" srcOrd="6" destOrd="0" parTransId="{21B50D54-89C2-468B-924A-03955932213D}" sibTransId="{51FD31A5-4956-4CF9-8FE6-0C2AA8C158BA}"/>
    <dgm:cxn modelId="{C0E81CFC-6385-480D-8B68-382779821511}" type="presOf" srcId="{B598B9C6-930B-4DD4-A87F-A89D353DF5C9}" destId="{9AE658B5-0437-4594-99B4-226E0F9BB9B4}" srcOrd="0" destOrd="0" presId="urn:microsoft.com/office/officeart/2005/8/layout/vList2"/>
    <dgm:cxn modelId="{E7FBA6FD-CDB1-4435-93BB-406C1634E611}" srcId="{62E5CC1F-57E2-44C9-91D2-BA75CA84D259}" destId="{B2CC86AC-251A-45F1-A04E-F69CCD7620B6}" srcOrd="1" destOrd="0" parTransId="{87BA2809-D08E-47CC-9B10-12CE81A84754}" sibTransId="{F8EE6FEC-4B2D-4A3F-A05E-F333EC119A26}"/>
    <dgm:cxn modelId="{1111E8DB-77E1-4EA6-A4CC-B1C726AB1B0A}" type="presParOf" srcId="{BAA2E83B-8CC8-4346-8CDE-01FAA0E92494}" destId="{38390C41-633F-4C29-9D47-8CE1AB02575D}" srcOrd="0" destOrd="0" presId="urn:microsoft.com/office/officeart/2005/8/layout/vList2"/>
    <dgm:cxn modelId="{5E3B394A-A84E-4A0F-A01D-EEEA12288C46}" type="presParOf" srcId="{BAA2E83B-8CC8-4346-8CDE-01FAA0E92494}" destId="{0DFD53D9-1223-496B-9A22-491F0BFDBD24}" srcOrd="1" destOrd="0" presId="urn:microsoft.com/office/officeart/2005/8/layout/vList2"/>
    <dgm:cxn modelId="{2B79303F-C578-46B9-B4E7-90D3EFC8F8BC}" type="presParOf" srcId="{BAA2E83B-8CC8-4346-8CDE-01FAA0E92494}" destId="{76A34DB3-34D1-4D02-9094-50B9DE5109A7}" srcOrd="2" destOrd="0" presId="urn:microsoft.com/office/officeart/2005/8/layout/vList2"/>
    <dgm:cxn modelId="{0F4156C8-A32F-4746-9827-D0BF8F1B2F4D}" type="presParOf" srcId="{BAA2E83B-8CC8-4346-8CDE-01FAA0E92494}" destId="{593EF87A-5EDC-4BD8-AC4A-27BD1EF425F6}" srcOrd="3" destOrd="0" presId="urn:microsoft.com/office/officeart/2005/8/layout/vList2"/>
    <dgm:cxn modelId="{E80EC682-FD99-41D8-A1C1-81825A2FE51D}" type="presParOf" srcId="{BAA2E83B-8CC8-4346-8CDE-01FAA0E92494}" destId="{F0E4B6C2-E74A-45D8-A35B-0D4BE8625821}" srcOrd="4" destOrd="0" presId="urn:microsoft.com/office/officeart/2005/8/layout/vList2"/>
    <dgm:cxn modelId="{E86FD38C-1A13-40AE-B666-F8E36212C69D}" type="presParOf" srcId="{BAA2E83B-8CC8-4346-8CDE-01FAA0E92494}" destId="{2878397A-D3FE-4A20-8C9A-EF84B5FBC01A}" srcOrd="5" destOrd="0" presId="urn:microsoft.com/office/officeart/2005/8/layout/vList2"/>
    <dgm:cxn modelId="{DC1BC909-7C6C-4050-B6E4-92B84839A48C}" type="presParOf" srcId="{BAA2E83B-8CC8-4346-8CDE-01FAA0E92494}" destId="{FB335179-FF6B-471B-BAE3-B33316D9A277}" srcOrd="6" destOrd="0" presId="urn:microsoft.com/office/officeart/2005/8/layout/vList2"/>
    <dgm:cxn modelId="{B52EFA80-99A5-47E8-A31D-5874C7996843}" type="presParOf" srcId="{BAA2E83B-8CC8-4346-8CDE-01FAA0E92494}" destId="{C888EBFF-EB92-478E-99EE-C84254CBB259}" srcOrd="7" destOrd="0" presId="urn:microsoft.com/office/officeart/2005/8/layout/vList2"/>
    <dgm:cxn modelId="{DD16C494-7E2E-4148-8BFF-84AE37D8B4BF}" type="presParOf" srcId="{BAA2E83B-8CC8-4346-8CDE-01FAA0E92494}" destId="{9AE658B5-0437-4594-99B4-226E0F9BB9B4}" srcOrd="8" destOrd="0" presId="urn:microsoft.com/office/officeart/2005/8/layout/vList2"/>
    <dgm:cxn modelId="{C3AC8422-1E2D-4C50-A9FA-6AE80CA1743B}" type="presParOf" srcId="{BAA2E83B-8CC8-4346-8CDE-01FAA0E92494}" destId="{E65CA1AD-81BD-4551-B276-9A428D50502C}" srcOrd="9" destOrd="0" presId="urn:microsoft.com/office/officeart/2005/8/layout/vList2"/>
    <dgm:cxn modelId="{697513F5-B3F6-46CC-99D3-8BFF63EDABBF}" type="presParOf" srcId="{BAA2E83B-8CC8-4346-8CDE-01FAA0E92494}" destId="{26304044-3E92-4927-B08B-837BFCB5C089}" srcOrd="10" destOrd="0" presId="urn:microsoft.com/office/officeart/2005/8/layout/vList2"/>
    <dgm:cxn modelId="{9143637D-8F46-4B10-AAF7-1A6EA35D388E}" type="presParOf" srcId="{BAA2E83B-8CC8-4346-8CDE-01FAA0E92494}" destId="{D02C459C-92C7-4FF9-9D5B-34ABEDF25269}" srcOrd="11" destOrd="0" presId="urn:microsoft.com/office/officeart/2005/8/layout/vList2"/>
    <dgm:cxn modelId="{B3488B2D-6D4D-498E-89EF-58F16970CE7A}" type="presParOf" srcId="{BAA2E83B-8CC8-4346-8CDE-01FAA0E92494}" destId="{58950F75-B475-437E-AF66-EC17B55A42F5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09C6BD0-2475-4567-AD97-5D9076FC4985}" type="doc">
      <dgm:prSet loTypeId="urn:microsoft.com/office/officeart/2005/8/layout/vList2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6A9108F-D349-4314-95B7-8E2053D8E739}">
      <dgm:prSet phldrT="[Text]"/>
      <dgm:spPr/>
      <dgm:t>
        <a:bodyPr/>
        <a:lstStyle/>
        <a:p>
          <a:r>
            <a:rPr lang="en-US" dirty="0"/>
            <a:t>CS – Customer Segments</a:t>
          </a:r>
        </a:p>
      </dgm:t>
    </dgm:pt>
    <dgm:pt modelId="{2E284BD4-D23B-49B9-BFEE-BB91BB9221CD}" type="parTrans" cxnId="{4605C89D-B125-4CC2-96D7-08E4B4453AB9}">
      <dgm:prSet/>
      <dgm:spPr/>
      <dgm:t>
        <a:bodyPr/>
        <a:lstStyle/>
        <a:p>
          <a:endParaRPr lang="en-US"/>
        </a:p>
      </dgm:t>
    </dgm:pt>
    <dgm:pt modelId="{EC86364E-452B-431C-B324-49787F1A33DE}" type="sibTrans" cxnId="{4605C89D-B125-4CC2-96D7-08E4B4453AB9}">
      <dgm:prSet/>
      <dgm:spPr/>
      <dgm:t>
        <a:bodyPr/>
        <a:lstStyle/>
        <a:p>
          <a:endParaRPr lang="en-US"/>
        </a:p>
      </dgm:t>
    </dgm:pt>
    <dgm:pt modelId="{9DF9DB3D-722F-4C17-8263-80F4DFC95787}">
      <dgm:prSet phldrT="[Text]"/>
      <dgm:spPr/>
      <dgm:t>
        <a:bodyPr/>
        <a:lstStyle/>
        <a:p>
          <a:r>
            <a:rPr lang="en-US" dirty="0"/>
            <a:t>An organization serves one or several Customer Segments</a:t>
          </a:r>
        </a:p>
      </dgm:t>
    </dgm:pt>
    <dgm:pt modelId="{D47E6CA0-2B7D-4F03-8B30-AD7D8FEA6483}" type="parTrans" cxnId="{7290883F-AD45-4FE9-BD55-8CE368074623}">
      <dgm:prSet/>
      <dgm:spPr/>
      <dgm:t>
        <a:bodyPr/>
        <a:lstStyle/>
        <a:p>
          <a:endParaRPr lang="en-US"/>
        </a:p>
      </dgm:t>
    </dgm:pt>
    <dgm:pt modelId="{63E66D79-2CF7-425A-BD61-019F22BE614F}" type="sibTrans" cxnId="{7290883F-AD45-4FE9-BD55-8CE368074623}">
      <dgm:prSet/>
      <dgm:spPr/>
      <dgm:t>
        <a:bodyPr/>
        <a:lstStyle/>
        <a:p>
          <a:endParaRPr lang="en-US"/>
        </a:p>
      </dgm:t>
    </dgm:pt>
    <dgm:pt modelId="{DC3CD6A6-D8E5-4028-B830-28E43FB9822F}">
      <dgm:prSet phldrT="[Text]"/>
      <dgm:spPr/>
      <dgm:t>
        <a:bodyPr/>
        <a:lstStyle/>
        <a:p>
          <a:r>
            <a:rPr lang="en-US" dirty="0"/>
            <a:t>VP – </a:t>
          </a:r>
          <a:r>
            <a:rPr lang="en-US"/>
            <a:t>Value Propositions</a:t>
          </a:r>
        </a:p>
      </dgm:t>
    </dgm:pt>
    <dgm:pt modelId="{4C13E1A7-8DC3-47DF-AFDD-E76F81688F8D}" type="parTrans" cxnId="{C92AB473-875A-4F99-B243-19C02E5FE7EF}">
      <dgm:prSet/>
      <dgm:spPr/>
      <dgm:t>
        <a:bodyPr/>
        <a:lstStyle/>
        <a:p>
          <a:endParaRPr lang="en-US"/>
        </a:p>
      </dgm:t>
    </dgm:pt>
    <dgm:pt modelId="{62CDDB61-94A4-4B5E-B27E-E574AF1515EE}" type="sibTrans" cxnId="{C92AB473-875A-4F99-B243-19C02E5FE7EF}">
      <dgm:prSet/>
      <dgm:spPr/>
      <dgm:t>
        <a:bodyPr/>
        <a:lstStyle/>
        <a:p>
          <a:endParaRPr lang="en-US"/>
        </a:p>
      </dgm:t>
    </dgm:pt>
    <dgm:pt modelId="{6DA7AA06-87DB-4A96-85DE-9D71E5C72E20}">
      <dgm:prSet phldrT="[Text]"/>
      <dgm:spPr/>
      <dgm:t>
        <a:bodyPr/>
        <a:lstStyle/>
        <a:p>
          <a:r>
            <a:rPr lang="en-US" dirty="0"/>
            <a:t>It seeks to solve customer problems and satisfy customer needs with value propositions</a:t>
          </a:r>
        </a:p>
      </dgm:t>
    </dgm:pt>
    <dgm:pt modelId="{BA939F27-70A4-4880-810A-307275962770}" type="parTrans" cxnId="{293AA9BA-4FA4-4BAC-951C-1C6FCDA619D7}">
      <dgm:prSet/>
      <dgm:spPr/>
      <dgm:t>
        <a:bodyPr/>
        <a:lstStyle/>
        <a:p>
          <a:endParaRPr lang="en-US"/>
        </a:p>
      </dgm:t>
    </dgm:pt>
    <dgm:pt modelId="{1FAF9E6F-6BEF-480D-8231-72994ACBCDFF}" type="sibTrans" cxnId="{293AA9BA-4FA4-4BAC-951C-1C6FCDA619D7}">
      <dgm:prSet/>
      <dgm:spPr/>
      <dgm:t>
        <a:bodyPr/>
        <a:lstStyle/>
        <a:p>
          <a:endParaRPr lang="en-US"/>
        </a:p>
      </dgm:t>
    </dgm:pt>
    <dgm:pt modelId="{4DBD814C-C9AA-4E4A-915B-8FD601CFB24C}">
      <dgm:prSet/>
      <dgm:spPr/>
      <dgm:t>
        <a:bodyPr/>
        <a:lstStyle/>
        <a:p>
          <a:r>
            <a:rPr lang="en-US" dirty="0"/>
            <a:t>CH - Channels</a:t>
          </a:r>
        </a:p>
      </dgm:t>
    </dgm:pt>
    <dgm:pt modelId="{B052A287-B4E1-4DBC-8B31-8DD8BE5B6C58}" type="parTrans" cxnId="{EFCBE74D-CE4A-48C1-9A47-4966C55BBB5B}">
      <dgm:prSet/>
      <dgm:spPr/>
      <dgm:t>
        <a:bodyPr/>
        <a:lstStyle/>
        <a:p>
          <a:endParaRPr lang="en-US"/>
        </a:p>
      </dgm:t>
    </dgm:pt>
    <dgm:pt modelId="{FE81DBA5-ADA5-469E-9765-AF2157EE3B1B}" type="sibTrans" cxnId="{EFCBE74D-CE4A-48C1-9A47-4966C55BBB5B}">
      <dgm:prSet/>
      <dgm:spPr/>
      <dgm:t>
        <a:bodyPr/>
        <a:lstStyle/>
        <a:p>
          <a:endParaRPr lang="en-US"/>
        </a:p>
      </dgm:t>
    </dgm:pt>
    <dgm:pt modelId="{38AFBC95-5F69-4B15-81B1-85A1F2371939}">
      <dgm:prSet/>
      <dgm:spPr/>
      <dgm:t>
        <a:bodyPr/>
        <a:lstStyle/>
        <a:p>
          <a:r>
            <a:rPr lang="en-US" dirty="0"/>
            <a:t>CR – Customer Relationships</a:t>
          </a:r>
        </a:p>
      </dgm:t>
    </dgm:pt>
    <dgm:pt modelId="{CBBA3DA2-CBF2-4765-B0A3-9D8F00AC0A02}" type="parTrans" cxnId="{A53989C8-80A3-48E8-8DDB-AC4422DEF674}">
      <dgm:prSet/>
      <dgm:spPr/>
      <dgm:t>
        <a:bodyPr/>
        <a:lstStyle/>
        <a:p>
          <a:endParaRPr lang="en-US"/>
        </a:p>
      </dgm:t>
    </dgm:pt>
    <dgm:pt modelId="{79F64ECE-66EF-4C90-B436-525361554C1C}" type="sibTrans" cxnId="{A53989C8-80A3-48E8-8DDB-AC4422DEF674}">
      <dgm:prSet/>
      <dgm:spPr/>
      <dgm:t>
        <a:bodyPr/>
        <a:lstStyle/>
        <a:p>
          <a:endParaRPr lang="en-US"/>
        </a:p>
      </dgm:t>
    </dgm:pt>
    <dgm:pt modelId="{75A19C35-2B1A-4899-9407-1EAF88921ED0}">
      <dgm:prSet/>
      <dgm:spPr/>
      <dgm:t>
        <a:bodyPr/>
        <a:lstStyle/>
        <a:p>
          <a:r>
            <a:rPr lang="en-US" dirty="0"/>
            <a:t>Value propositions are delivered to customers through communication, distribution, and sales Channels</a:t>
          </a:r>
        </a:p>
      </dgm:t>
    </dgm:pt>
    <dgm:pt modelId="{DB86B4BA-E063-4ACA-8A0E-1F54C494E66E}" type="parTrans" cxnId="{49E684A7-B76A-4533-B90B-4C4670D88C08}">
      <dgm:prSet/>
      <dgm:spPr/>
      <dgm:t>
        <a:bodyPr/>
        <a:lstStyle/>
        <a:p>
          <a:endParaRPr lang="en-US"/>
        </a:p>
      </dgm:t>
    </dgm:pt>
    <dgm:pt modelId="{5A19C222-6BDD-4C90-B11B-23FF2DA1238F}" type="sibTrans" cxnId="{49E684A7-B76A-4533-B90B-4C4670D88C08}">
      <dgm:prSet/>
      <dgm:spPr/>
      <dgm:t>
        <a:bodyPr/>
        <a:lstStyle/>
        <a:p>
          <a:endParaRPr lang="en-US"/>
        </a:p>
      </dgm:t>
    </dgm:pt>
    <dgm:pt modelId="{85C4BEE5-C329-40A1-B434-AA1AFA5D54FC}">
      <dgm:prSet/>
      <dgm:spPr/>
      <dgm:t>
        <a:bodyPr/>
        <a:lstStyle/>
        <a:p>
          <a:r>
            <a:rPr lang="en-US" dirty="0"/>
            <a:t>Customer relationships are established and maintained with each Customer Segment</a:t>
          </a:r>
        </a:p>
      </dgm:t>
    </dgm:pt>
    <dgm:pt modelId="{B6D2A1E0-41DE-4DA2-AB90-46B5D021F7D4}" type="parTrans" cxnId="{675F21F0-206F-4A7E-8BA4-11B6A98D403B}">
      <dgm:prSet/>
      <dgm:spPr/>
      <dgm:t>
        <a:bodyPr/>
        <a:lstStyle/>
        <a:p>
          <a:endParaRPr lang="en-US"/>
        </a:p>
      </dgm:t>
    </dgm:pt>
    <dgm:pt modelId="{0F78014E-48C7-4440-BBB4-C42B9D4A7A78}" type="sibTrans" cxnId="{675F21F0-206F-4A7E-8BA4-11B6A98D403B}">
      <dgm:prSet/>
      <dgm:spPr/>
      <dgm:t>
        <a:bodyPr/>
        <a:lstStyle/>
        <a:p>
          <a:endParaRPr lang="en-US"/>
        </a:p>
      </dgm:t>
    </dgm:pt>
    <dgm:pt modelId="{C18BA3BA-5AD9-484B-9BF1-6746B284973F}">
      <dgm:prSet/>
      <dgm:spPr/>
      <dgm:t>
        <a:bodyPr/>
        <a:lstStyle/>
        <a:p>
          <a:r>
            <a:rPr lang="en-US" dirty="0"/>
            <a:t>R$ - Revenue Streams</a:t>
          </a:r>
        </a:p>
      </dgm:t>
    </dgm:pt>
    <dgm:pt modelId="{80CFEF2D-EE0C-46A3-B479-CE0373B5FAA1}" type="parTrans" cxnId="{C5F9573B-B135-45E1-929E-F5E4952D00F6}">
      <dgm:prSet/>
      <dgm:spPr/>
      <dgm:t>
        <a:bodyPr/>
        <a:lstStyle/>
        <a:p>
          <a:endParaRPr lang="en-US"/>
        </a:p>
      </dgm:t>
    </dgm:pt>
    <dgm:pt modelId="{05DB3748-52F7-448F-9461-050D2C82AF99}" type="sibTrans" cxnId="{C5F9573B-B135-45E1-929E-F5E4952D00F6}">
      <dgm:prSet/>
      <dgm:spPr/>
      <dgm:t>
        <a:bodyPr/>
        <a:lstStyle/>
        <a:p>
          <a:endParaRPr lang="en-US"/>
        </a:p>
      </dgm:t>
    </dgm:pt>
    <dgm:pt modelId="{40332A0C-FAFC-426F-B9BE-3946BE6B1317}">
      <dgm:prSet/>
      <dgm:spPr/>
      <dgm:t>
        <a:bodyPr/>
        <a:lstStyle/>
        <a:p>
          <a:r>
            <a:rPr lang="en-US" dirty="0"/>
            <a:t>Revenue streams result from value propositions successfully offered to customers</a:t>
          </a:r>
        </a:p>
      </dgm:t>
    </dgm:pt>
    <dgm:pt modelId="{CC0F5A64-3EAF-4A4E-9A00-6016E8D9E26F}" type="parTrans" cxnId="{7EF25BCE-F8A7-4C6E-A59C-E32CD18FD03D}">
      <dgm:prSet/>
      <dgm:spPr/>
      <dgm:t>
        <a:bodyPr/>
        <a:lstStyle/>
        <a:p>
          <a:endParaRPr lang="en-US"/>
        </a:p>
      </dgm:t>
    </dgm:pt>
    <dgm:pt modelId="{345EC0B6-B845-4D09-B13C-7DC5BDB11D29}" type="sibTrans" cxnId="{7EF25BCE-F8A7-4C6E-A59C-E32CD18FD03D}">
      <dgm:prSet/>
      <dgm:spPr/>
      <dgm:t>
        <a:bodyPr/>
        <a:lstStyle/>
        <a:p>
          <a:endParaRPr lang="en-US"/>
        </a:p>
      </dgm:t>
    </dgm:pt>
    <dgm:pt modelId="{3E90720C-C655-4472-8B21-1174249D9AB0}" type="pres">
      <dgm:prSet presAssocID="{D09C6BD0-2475-4567-AD97-5D9076FC4985}" presName="linear" presStyleCnt="0">
        <dgm:presLayoutVars>
          <dgm:animLvl val="lvl"/>
          <dgm:resizeHandles val="exact"/>
        </dgm:presLayoutVars>
      </dgm:prSet>
      <dgm:spPr/>
    </dgm:pt>
    <dgm:pt modelId="{3A7BA771-BA15-42FF-B37A-3580B606F734}" type="pres">
      <dgm:prSet presAssocID="{06A9108F-D349-4314-95B7-8E2053D8E739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E957605A-E567-4E94-88C9-5909F824DFCF}" type="pres">
      <dgm:prSet presAssocID="{06A9108F-D349-4314-95B7-8E2053D8E739}" presName="childText" presStyleLbl="revTx" presStyleIdx="0" presStyleCnt="5">
        <dgm:presLayoutVars>
          <dgm:bulletEnabled val="1"/>
        </dgm:presLayoutVars>
      </dgm:prSet>
      <dgm:spPr/>
    </dgm:pt>
    <dgm:pt modelId="{7F93402B-7726-4CF5-9286-58638D7FB77C}" type="pres">
      <dgm:prSet presAssocID="{DC3CD6A6-D8E5-4028-B830-28E43FB9822F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39DD0BE6-5D03-42C8-9C21-534878DA98DF}" type="pres">
      <dgm:prSet presAssocID="{DC3CD6A6-D8E5-4028-B830-28E43FB9822F}" presName="childText" presStyleLbl="revTx" presStyleIdx="1" presStyleCnt="5">
        <dgm:presLayoutVars>
          <dgm:bulletEnabled val="1"/>
        </dgm:presLayoutVars>
      </dgm:prSet>
      <dgm:spPr/>
    </dgm:pt>
    <dgm:pt modelId="{02BE17EE-51DB-4A02-9A62-35207AD74EB5}" type="pres">
      <dgm:prSet presAssocID="{4DBD814C-C9AA-4E4A-915B-8FD601CFB24C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C8C73F11-BBF4-446D-A5FA-07483FB4EE12}" type="pres">
      <dgm:prSet presAssocID="{4DBD814C-C9AA-4E4A-915B-8FD601CFB24C}" presName="childText" presStyleLbl="revTx" presStyleIdx="2" presStyleCnt="5">
        <dgm:presLayoutVars>
          <dgm:bulletEnabled val="1"/>
        </dgm:presLayoutVars>
      </dgm:prSet>
      <dgm:spPr/>
    </dgm:pt>
    <dgm:pt modelId="{B960011C-4683-4814-984F-8C30C877133B}" type="pres">
      <dgm:prSet presAssocID="{38AFBC95-5F69-4B15-81B1-85A1F2371939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C080F6F5-65D3-4020-BA7E-F5EB6F3ECCF0}" type="pres">
      <dgm:prSet presAssocID="{38AFBC95-5F69-4B15-81B1-85A1F2371939}" presName="childText" presStyleLbl="revTx" presStyleIdx="3" presStyleCnt="5">
        <dgm:presLayoutVars>
          <dgm:bulletEnabled val="1"/>
        </dgm:presLayoutVars>
      </dgm:prSet>
      <dgm:spPr/>
    </dgm:pt>
    <dgm:pt modelId="{FBB765B4-3836-43EF-86F8-E56FDEAA436C}" type="pres">
      <dgm:prSet presAssocID="{C18BA3BA-5AD9-484B-9BF1-6746B284973F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C368C211-E357-41D0-BE0B-EEF712C9E584}" type="pres">
      <dgm:prSet presAssocID="{C18BA3BA-5AD9-484B-9BF1-6746B284973F}" presName="childText" presStyleLbl="revTx" presStyleIdx="4" presStyleCnt="5">
        <dgm:presLayoutVars>
          <dgm:bulletEnabled val="1"/>
        </dgm:presLayoutVars>
      </dgm:prSet>
      <dgm:spPr/>
    </dgm:pt>
  </dgm:ptLst>
  <dgm:cxnLst>
    <dgm:cxn modelId="{EE0D270F-117B-438C-9BDD-E71D509C3C7C}" type="presOf" srcId="{85C4BEE5-C329-40A1-B434-AA1AFA5D54FC}" destId="{C080F6F5-65D3-4020-BA7E-F5EB6F3ECCF0}" srcOrd="0" destOrd="0" presId="urn:microsoft.com/office/officeart/2005/8/layout/vList2"/>
    <dgm:cxn modelId="{C5F9573B-B135-45E1-929E-F5E4952D00F6}" srcId="{D09C6BD0-2475-4567-AD97-5D9076FC4985}" destId="{C18BA3BA-5AD9-484B-9BF1-6746B284973F}" srcOrd="4" destOrd="0" parTransId="{80CFEF2D-EE0C-46A3-B479-CE0373B5FAA1}" sibTransId="{05DB3748-52F7-448F-9461-050D2C82AF99}"/>
    <dgm:cxn modelId="{7290883F-AD45-4FE9-BD55-8CE368074623}" srcId="{06A9108F-D349-4314-95B7-8E2053D8E739}" destId="{9DF9DB3D-722F-4C17-8263-80F4DFC95787}" srcOrd="0" destOrd="0" parTransId="{D47E6CA0-2B7D-4F03-8B30-AD7D8FEA6483}" sibTransId="{63E66D79-2CF7-425A-BD61-019F22BE614F}"/>
    <dgm:cxn modelId="{3A0E5443-76E4-47B8-A526-B47B3980A317}" type="presOf" srcId="{38AFBC95-5F69-4B15-81B1-85A1F2371939}" destId="{B960011C-4683-4814-984F-8C30C877133B}" srcOrd="0" destOrd="0" presId="urn:microsoft.com/office/officeart/2005/8/layout/vList2"/>
    <dgm:cxn modelId="{EFCBE74D-CE4A-48C1-9A47-4966C55BBB5B}" srcId="{D09C6BD0-2475-4567-AD97-5D9076FC4985}" destId="{4DBD814C-C9AA-4E4A-915B-8FD601CFB24C}" srcOrd="2" destOrd="0" parTransId="{B052A287-B4E1-4DBC-8B31-8DD8BE5B6C58}" sibTransId="{FE81DBA5-ADA5-469E-9765-AF2157EE3B1B}"/>
    <dgm:cxn modelId="{247BEC4E-FEFA-40D3-8BD1-CD1BF0CE976C}" type="presOf" srcId="{06A9108F-D349-4314-95B7-8E2053D8E739}" destId="{3A7BA771-BA15-42FF-B37A-3580B606F734}" srcOrd="0" destOrd="0" presId="urn:microsoft.com/office/officeart/2005/8/layout/vList2"/>
    <dgm:cxn modelId="{C92AB473-875A-4F99-B243-19C02E5FE7EF}" srcId="{D09C6BD0-2475-4567-AD97-5D9076FC4985}" destId="{DC3CD6A6-D8E5-4028-B830-28E43FB9822F}" srcOrd="1" destOrd="0" parTransId="{4C13E1A7-8DC3-47DF-AFDD-E76F81688F8D}" sibTransId="{62CDDB61-94A4-4B5E-B27E-E574AF1515EE}"/>
    <dgm:cxn modelId="{7A7A2579-986C-43E7-900E-EE20FD2A71F4}" type="presOf" srcId="{6DA7AA06-87DB-4A96-85DE-9D71E5C72E20}" destId="{39DD0BE6-5D03-42C8-9C21-534878DA98DF}" srcOrd="0" destOrd="0" presId="urn:microsoft.com/office/officeart/2005/8/layout/vList2"/>
    <dgm:cxn modelId="{2EBD268B-F9AB-4301-B37D-9C2D5DD0422D}" type="presOf" srcId="{40332A0C-FAFC-426F-B9BE-3946BE6B1317}" destId="{C368C211-E357-41D0-BE0B-EEF712C9E584}" srcOrd="0" destOrd="0" presId="urn:microsoft.com/office/officeart/2005/8/layout/vList2"/>
    <dgm:cxn modelId="{385A1E9B-BAFE-43EA-827A-4C7F5DFBBA87}" type="presOf" srcId="{75A19C35-2B1A-4899-9407-1EAF88921ED0}" destId="{C8C73F11-BBF4-446D-A5FA-07483FB4EE12}" srcOrd="0" destOrd="0" presId="urn:microsoft.com/office/officeart/2005/8/layout/vList2"/>
    <dgm:cxn modelId="{4605C89D-B125-4CC2-96D7-08E4B4453AB9}" srcId="{D09C6BD0-2475-4567-AD97-5D9076FC4985}" destId="{06A9108F-D349-4314-95B7-8E2053D8E739}" srcOrd="0" destOrd="0" parTransId="{2E284BD4-D23B-49B9-BFEE-BB91BB9221CD}" sibTransId="{EC86364E-452B-431C-B324-49787F1A33DE}"/>
    <dgm:cxn modelId="{49E684A7-B76A-4533-B90B-4C4670D88C08}" srcId="{4DBD814C-C9AA-4E4A-915B-8FD601CFB24C}" destId="{75A19C35-2B1A-4899-9407-1EAF88921ED0}" srcOrd="0" destOrd="0" parTransId="{DB86B4BA-E063-4ACA-8A0E-1F54C494E66E}" sibTransId="{5A19C222-6BDD-4C90-B11B-23FF2DA1238F}"/>
    <dgm:cxn modelId="{81B3CCA7-49B8-4D24-A474-D1289F08CD30}" type="presOf" srcId="{9DF9DB3D-722F-4C17-8263-80F4DFC95787}" destId="{E957605A-E567-4E94-88C9-5909F824DFCF}" srcOrd="0" destOrd="0" presId="urn:microsoft.com/office/officeart/2005/8/layout/vList2"/>
    <dgm:cxn modelId="{B8DA45B0-E339-4ED4-9390-07E5999EC24C}" type="presOf" srcId="{4DBD814C-C9AA-4E4A-915B-8FD601CFB24C}" destId="{02BE17EE-51DB-4A02-9A62-35207AD74EB5}" srcOrd="0" destOrd="0" presId="urn:microsoft.com/office/officeart/2005/8/layout/vList2"/>
    <dgm:cxn modelId="{7CEFE7B5-E6C7-4534-A59B-452347A46B15}" type="presOf" srcId="{C18BA3BA-5AD9-484B-9BF1-6746B284973F}" destId="{FBB765B4-3836-43EF-86F8-E56FDEAA436C}" srcOrd="0" destOrd="0" presId="urn:microsoft.com/office/officeart/2005/8/layout/vList2"/>
    <dgm:cxn modelId="{293AA9BA-4FA4-4BAC-951C-1C6FCDA619D7}" srcId="{DC3CD6A6-D8E5-4028-B830-28E43FB9822F}" destId="{6DA7AA06-87DB-4A96-85DE-9D71E5C72E20}" srcOrd="0" destOrd="0" parTransId="{BA939F27-70A4-4880-810A-307275962770}" sibTransId="{1FAF9E6F-6BEF-480D-8231-72994ACBCDFF}"/>
    <dgm:cxn modelId="{A53989C8-80A3-48E8-8DDB-AC4422DEF674}" srcId="{D09C6BD0-2475-4567-AD97-5D9076FC4985}" destId="{38AFBC95-5F69-4B15-81B1-85A1F2371939}" srcOrd="3" destOrd="0" parTransId="{CBBA3DA2-CBF2-4765-B0A3-9D8F00AC0A02}" sibTransId="{79F64ECE-66EF-4C90-B436-525361554C1C}"/>
    <dgm:cxn modelId="{7EF25BCE-F8A7-4C6E-A59C-E32CD18FD03D}" srcId="{C18BA3BA-5AD9-484B-9BF1-6746B284973F}" destId="{40332A0C-FAFC-426F-B9BE-3946BE6B1317}" srcOrd="0" destOrd="0" parTransId="{CC0F5A64-3EAF-4A4E-9A00-6016E8D9E26F}" sibTransId="{345EC0B6-B845-4D09-B13C-7DC5BDB11D29}"/>
    <dgm:cxn modelId="{147636CF-9DF7-4EC6-8C36-33F6F32D7715}" type="presOf" srcId="{D09C6BD0-2475-4567-AD97-5D9076FC4985}" destId="{3E90720C-C655-4472-8B21-1174249D9AB0}" srcOrd="0" destOrd="0" presId="urn:microsoft.com/office/officeart/2005/8/layout/vList2"/>
    <dgm:cxn modelId="{35355CD1-4F7A-4DFE-9404-6594DC6C433F}" type="presOf" srcId="{DC3CD6A6-D8E5-4028-B830-28E43FB9822F}" destId="{7F93402B-7726-4CF5-9286-58638D7FB77C}" srcOrd="0" destOrd="0" presId="urn:microsoft.com/office/officeart/2005/8/layout/vList2"/>
    <dgm:cxn modelId="{675F21F0-206F-4A7E-8BA4-11B6A98D403B}" srcId="{38AFBC95-5F69-4B15-81B1-85A1F2371939}" destId="{85C4BEE5-C329-40A1-B434-AA1AFA5D54FC}" srcOrd="0" destOrd="0" parTransId="{B6D2A1E0-41DE-4DA2-AB90-46B5D021F7D4}" sibTransId="{0F78014E-48C7-4440-BBB4-C42B9D4A7A78}"/>
    <dgm:cxn modelId="{9A93AF11-7D7B-45CA-A85C-ECA17262E3E4}" type="presParOf" srcId="{3E90720C-C655-4472-8B21-1174249D9AB0}" destId="{3A7BA771-BA15-42FF-B37A-3580B606F734}" srcOrd="0" destOrd="0" presId="urn:microsoft.com/office/officeart/2005/8/layout/vList2"/>
    <dgm:cxn modelId="{008FCD8D-C0E2-4B1B-A1F8-C1B979633807}" type="presParOf" srcId="{3E90720C-C655-4472-8B21-1174249D9AB0}" destId="{E957605A-E567-4E94-88C9-5909F824DFCF}" srcOrd="1" destOrd="0" presId="urn:microsoft.com/office/officeart/2005/8/layout/vList2"/>
    <dgm:cxn modelId="{EEC39D3F-35BA-42E8-AFBE-811DFE7D053C}" type="presParOf" srcId="{3E90720C-C655-4472-8B21-1174249D9AB0}" destId="{7F93402B-7726-4CF5-9286-58638D7FB77C}" srcOrd="2" destOrd="0" presId="urn:microsoft.com/office/officeart/2005/8/layout/vList2"/>
    <dgm:cxn modelId="{C14C5DBD-84BE-46DB-841F-9FDF7182B4BF}" type="presParOf" srcId="{3E90720C-C655-4472-8B21-1174249D9AB0}" destId="{39DD0BE6-5D03-42C8-9C21-534878DA98DF}" srcOrd="3" destOrd="0" presId="urn:microsoft.com/office/officeart/2005/8/layout/vList2"/>
    <dgm:cxn modelId="{74E413C9-F7A3-469B-804F-4C394E00D18A}" type="presParOf" srcId="{3E90720C-C655-4472-8B21-1174249D9AB0}" destId="{02BE17EE-51DB-4A02-9A62-35207AD74EB5}" srcOrd="4" destOrd="0" presId="urn:microsoft.com/office/officeart/2005/8/layout/vList2"/>
    <dgm:cxn modelId="{6357F74D-78F9-4F16-9013-1F22677E03B4}" type="presParOf" srcId="{3E90720C-C655-4472-8B21-1174249D9AB0}" destId="{C8C73F11-BBF4-446D-A5FA-07483FB4EE12}" srcOrd="5" destOrd="0" presId="urn:microsoft.com/office/officeart/2005/8/layout/vList2"/>
    <dgm:cxn modelId="{3FA90B9E-231F-4516-AD53-C4475C88E174}" type="presParOf" srcId="{3E90720C-C655-4472-8B21-1174249D9AB0}" destId="{B960011C-4683-4814-984F-8C30C877133B}" srcOrd="6" destOrd="0" presId="urn:microsoft.com/office/officeart/2005/8/layout/vList2"/>
    <dgm:cxn modelId="{0183DD85-A701-4841-8685-7FC3CE6B921E}" type="presParOf" srcId="{3E90720C-C655-4472-8B21-1174249D9AB0}" destId="{C080F6F5-65D3-4020-BA7E-F5EB6F3ECCF0}" srcOrd="7" destOrd="0" presId="urn:microsoft.com/office/officeart/2005/8/layout/vList2"/>
    <dgm:cxn modelId="{6E58DD16-B3A9-406C-BE8A-40FE869C17A4}" type="presParOf" srcId="{3E90720C-C655-4472-8B21-1174249D9AB0}" destId="{FBB765B4-3836-43EF-86F8-E56FDEAA436C}" srcOrd="8" destOrd="0" presId="urn:microsoft.com/office/officeart/2005/8/layout/vList2"/>
    <dgm:cxn modelId="{D77E9701-207C-4380-8DE1-AC0DC4C70F3A}" type="presParOf" srcId="{3E90720C-C655-4472-8B21-1174249D9AB0}" destId="{C368C211-E357-41D0-BE0B-EEF712C9E584}" srcOrd="9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09C6BD0-2475-4567-AD97-5D9076FC4985}" type="doc">
      <dgm:prSet loTypeId="urn:microsoft.com/office/officeart/2005/8/layout/vList2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6A9108F-D349-4314-95B7-8E2053D8E739}">
      <dgm:prSet phldrT="[Text]"/>
      <dgm:spPr/>
      <dgm:t>
        <a:bodyPr/>
        <a:lstStyle/>
        <a:p>
          <a:r>
            <a:rPr lang="en-US" dirty="0"/>
            <a:t>KR – Key Resources</a:t>
          </a:r>
        </a:p>
      </dgm:t>
    </dgm:pt>
    <dgm:pt modelId="{2E284BD4-D23B-49B9-BFEE-BB91BB9221CD}" type="parTrans" cxnId="{4605C89D-B125-4CC2-96D7-08E4B4453AB9}">
      <dgm:prSet/>
      <dgm:spPr/>
      <dgm:t>
        <a:bodyPr/>
        <a:lstStyle/>
        <a:p>
          <a:endParaRPr lang="en-US"/>
        </a:p>
      </dgm:t>
    </dgm:pt>
    <dgm:pt modelId="{EC86364E-452B-431C-B324-49787F1A33DE}" type="sibTrans" cxnId="{4605C89D-B125-4CC2-96D7-08E4B4453AB9}">
      <dgm:prSet/>
      <dgm:spPr/>
      <dgm:t>
        <a:bodyPr/>
        <a:lstStyle/>
        <a:p>
          <a:endParaRPr lang="en-US"/>
        </a:p>
      </dgm:t>
    </dgm:pt>
    <dgm:pt modelId="{9DF9DB3D-722F-4C17-8263-80F4DFC95787}">
      <dgm:prSet phldrT="[Text]"/>
      <dgm:spPr/>
      <dgm:t>
        <a:bodyPr/>
        <a:lstStyle/>
        <a:p>
          <a:r>
            <a:rPr lang="en-US" dirty="0"/>
            <a:t>Key resources are the assets required to offer and deliver the previously described elements . . .</a:t>
          </a:r>
        </a:p>
      </dgm:t>
    </dgm:pt>
    <dgm:pt modelId="{D47E6CA0-2B7D-4F03-8B30-AD7D8FEA6483}" type="parTrans" cxnId="{7290883F-AD45-4FE9-BD55-8CE368074623}">
      <dgm:prSet/>
      <dgm:spPr/>
      <dgm:t>
        <a:bodyPr/>
        <a:lstStyle/>
        <a:p>
          <a:endParaRPr lang="en-US"/>
        </a:p>
      </dgm:t>
    </dgm:pt>
    <dgm:pt modelId="{63E66D79-2CF7-425A-BD61-019F22BE614F}" type="sibTrans" cxnId="{7290883F-AD45-4FE9-BD55-8CE368074623}">
      <dgm:prSet/>
      <dgm:spPr/>
      <dgm:t>
        <a:bodyPr/>
        <a:lstStyle/>
        <a:p>
          <a:endParaRPr lang="en-US"/>
        </a:p>
      </dgm:t>
    </dgm:pt>
    <dgm:pt modelId="{DC3CD6A6-D8E5-4028-B830-28E43FB9822F}">
      <dgm:prSet phldrT="[Text]"/>
      <dgm:spPr/>
      <dgm:t>
        <a:bodyPr/>
        <a:lstStyle/>
        <a:p>
          <a:r>
            <a:rPr lang="en-US" dirty="0"/>
            <a:t>KA – Key Activities</a:t>
          </a:r>
        </a:p>
      </dgm:t>
    </dgm:pt>
    <dgm:pt modelId="{4C13E1A7-8DC3-47DF-AFDD-E76F81688F8D}" type="parTrans" cxnId="{C92AB473-875A-4F99-B243-19C02E5FE7EF}">
      <dgm:prSet/>
      <dgm:spPr/>
      <dgm:t>
        <a:bodyPr/>
        <a:lstStyle/>
        <a:p>
          <a:endParaRPr lang="en-US"/>
        </a:p>
      </dgm:t>
    </dgm:pt>
    <dgm:pt modelId="{62CDDB61-94A4-4B5E-B27E-E574AF1515EE}" type="sibTrans" cxnId="{C92AB473-875A-4F99-B243-19C02E5FE7EF}">
      <dgm:prSet/>
      <dgm:spPr/>
      <dgm:t>
        <a:bodyPr/>
        <a:lstStyle/>
        <a:p>
          <a:endParaRPr lang="en-US"/>
        </a:p>
      </dgm:t>
    </dgm:pt>
    <dgm:pt modelId="{6DA7AA06-87DB-4A96-85DE-9D71E5C72E20}">
      <dgm:prSet phldrT="[Text]"/>
      <dgm:spPr/>
      <dgm:t>
        <a:bodyPr/>
        <a:lstStyle/>
        <a:p>
          <a:r>
            <a:rPr lang="en-US" dirty="0"/>
            <a:t>. . . by performing several Key Activities</a:t>
          </a:r>
        </a:p>
      </dgm:t>
    </dgm:pt>
    <dgm:pt modelId="{BA939F27-70A4-4880-810A-307275962770}" type="parTrans" cxnId="{293AA9BA-4FA4-4BAC-951C-1C6FCDA619D7}">
      <dgm:prSet/>
      <dgm:spPr/>
      <dgm:t>
        <a:bodyPr/>
        <a:lstStyle/>
        <a:p>
          <a:endParaRPr lang="en-US"/>
        </a:p>
      </dgm:t>
    </dgm:pt>
    <dgm:pt modelId="{1FAF9E6F-6BEF-480D-8231-72994ACBCDFF}" type="sibTrans" cxnId="{293AA9BA-4FA4-4BAC-951C-1C6FCDA619D7}">
      <dgm:prSet/>
      <dgm:spPr/>
      <dgm:t>
        <a:bodyPr/>
        <a:lstStyle/>
        <a:p>
          <a:endParaRPr lang="en-US"/>
        </a:p>
      </dgm:t>
    </dgm:pt>
    <dgm:pt modelId="{4DBD814C-C9AA-4E4A-915B-8FD601CFB24C}">
      <dgm:prSet/>
      <dgm:spPr/>
      <dgm:t>
        <a:bodyPr/>
        <a:lstStyle/>
        <a:p>
          <a:r>
            <a:rPr lang="en-US" dirty="0"/>
            <a:t>KP – Key Partnerships</a:t>
          </a:r>
        </a:p>
      </dgm:t>
    </dgm:pt>
    <dgm:pt modelId="{B052A287-B4E1-4DBC-8B31-8DD8BE5B6C58}" type="parTrans" cxnId="{EFCBE74D-CE4A-48C1-9A47-4966C55BBB5B}">
      <dgm:prSet/>
      <dgm:spPr/>
      <dgm:t>
        <a:bodyPr/>
        <a:lstStyle/>
        <a:p>
          <a:endParaRPr lang="en-US"/>
        </a:p>
      </dgm:t>
    </dgm:pt>
    <dgm:pt modelId="{FE81DBA5-ADA5-469E-9765-AF2157EE3B1B}" type="sibTrans" cxnId="{EFCBE74D-CE4A-48C1-9A47-4966C55BBB5B}">
      <dgm:prSet/>
      <dgm:spPr/>
      <dgm:t>
        <a:bodyPr/>
        <a:lstStyle/>
        <a:p>
          <a:endParaRPr lang="en-US"/>
        </a:p>
      </dgm:t>
    </dgm:pt>
    <dgm:pt modelId="{38AFBC95-5F69-4B15-81B1-85A1F2371939}">
      <dgm:prSet/>
      <dgm:spPr/>
      <dgm:t>
        <a:bodyPr/>
        <a:lstStyle/>
        <a:p>
          <a:r>
            <a:rPr lang="en-US" dirty="0"/>
            <a:t>C$ - Cost Structure</a:t>
          </a:r>
        </a:p>
      </dgm:t>
    </dgm:pt>
    <dgm:pt modelId="{CBBA3DA2-CBF2-4765-B0A3-9D8F00AC0A02}" type="parTrans" cxnId="{A53989C8-80A3-48E8-8DDB-AC4422DEF674}">
      <dgm:prSet/>
      <dgm:spPr/>
      <dgm:t>
        <a:bodyPr/>
        <a:lstStyle/>
        <a:p>
          <a:endParaRPr lang="en-US"/>
        </a:p>
      </dgm:t>
    </dgm:pt>
    <dgm:pt modelId="{79F64ECE-66EF-4C90-B436-525361554C1C}" type="sibTrans" cxnId="{A53989C8-80A3-48E8-8DDB-AC4422DEF674}">
      <dgm:prSet/>
      <dgm:spPr/>
      <dgm:t>
        <a:bodyPr/>
        <a:lstStyle/>
        <a:p>
          <a:endParaRPr lang="en-US"/>
        </a:p>
      </dgm:t>
    </dgm:pt>
    <dgm:pt modelId="{75A19C35-2B1A-4899-9407-1EAF88921ED0}">
      <dgm:prSet/>
      <dgm:spPr/>
      <dgm:t>
        <a:bodyPr/>
        <a:lstStyle/>
        <a:p>
          <a:r>
            <a:rPr lang="en-US" dirty="0"/>
            <a:t>Some activities are outsourced, and some resources are acquired outside the enterprise</a:t>
          </a:r>
        </a:p>
      </dgm:t>
    </dgm:pt>
    <dgm:pt modelId="{DB86B4BA-E063-4ACA-8A0E-1F54C494E66E}" type="parTrans" cxnId="{49E684A7-B76A-4533-B90B-4C4670D88C08}">
      <dgm:prSet/>
      <dgm:spPr/>
      <dgm:t>
        <a:bodyPr/>
        <a:lstStyle/>
        <a:p>
          <a:endParaRPr lang="en-US"/>
        </a:p>
      </dgm:t>
    </dgm:pt>
    <dgm:pt modelId="{5A19C222-6BDD-4C90-B11B-23FF2DA1238F}" type="sibTrans" cxnId="{49E684A7-B76A-4533-B90B-4C4670D88C08}">
      <dgm:prSet/>
      <dgm:spPr/>
      <dgm:t>
        <a:bodyPr/>
        <a:lstStyle/>
        <a:p>
          <a:endParaRPr lang="en-US"/>
        </a:p>
      </dgm:t>
    </dgm:pt>
    <dgm:pt modelId="{85C4BEE5-C329-40A1-B434-AA1AFA5D54FC}">
      <dgm:prSet/>
      <dgm:spPr/>
      <dgm:t>
        <a:bodyPr/>
        <a:lstStyle/>
        <a:p>
          <a:r>
            <a:rPr lang="en-US" dirty="0"/>
            <a:t>The business model elements result in the cost structure</a:t>
          </a:r>
        </a:p>
      </dgm:t>
    </dgm:pt>
    <dgm:pt modelId="{B6D2A1E0-41DE-4DA2-AB90-46B5D021F7D4}" type="parTrans" cxnId="{675F21F0-206F-4A7E-8BA4-11B6A98D403B}">
      <dgm:prSet/>
      <dgm:spPr/>
      <dgm:t>
        <a:bodyPr/>
        <a:lstStyle/>
        <a:p>
          <a:endParaRPr lang="en-US"/>
        </a:p>
      </dgm:t>
    </dgm:pt>
    <dgm:pt modelId="{0F78014E-48C7-4440-BBB4-C42B9D4A7A78}" type="sibTrans" cxnId="{675F21F0-206F-4A7E-8BA4-11B6A98D403B}">
      <dgm:prSet/>
      <dgm:spPr/>
      <dgm:t>
        <a:bodyPr/>
        <a:lstStyle/>
        <a:p>
          <a:endParaRPr lang="en-US"/>
        </a:p>
      </dgm:t>
    </dgm:pt>
    <dgm:pt modelId="{3E90720C-C655-4472-8B21-1174249D9AB0}" type="pres">
      <dgm:prSet presAssocID="{D09C6BD0-2475-4567-AD97-5D9076FC4985}" presName="linear" presStyleCnt="0">
        <dgm:presLayoutVars>
          <dgm:animLvl val="lvl"/>
          <dgm:resizeHandles val="exact"/>
        </dgm:presLayoutVars>
      </dgm:prSet>
      <dgm:spPr/>
    </dgm:pt>
    <dgm:pt modelId="{3A7BA771-BA15-42FF-B37A-3580B606F734}" type="pres">
      <dgm:prSet presAssocID="{06A9108F-D349-4314-95B7-8E2053D8E739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E957605A-E567-4E94-88C9-5909F824DFCF}" type="pres">
      <dgm:prSet presAssocID="{06A9108F-D349-4314-95B7-8E2053D8E739}" presName="childText" presStyleLbl="revTx" presStyleIdx="0" presStyleCnt="4">
        <dgm:presLayoutVars>
          <dgm:bulletEnabled val="1"/>
        </dgm:presLayoutVars>
      </dgm:prSet>
      <dgm:spPr/>
    </dgm:pt>
    <dgm:pt modelId="{7F93402B-7726-4CF5-9286-58638D7FB77C}" type="pres">
      <dgm:prSet presAssocID="{DC3CD6A6-D8E5-4028-B830-28E43FB9822F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39DD0BE6-5D03-42C8-9C21-534878DA98DF}" type="pres">
      <dgm:prSet presAssocID="{DC3CD6A6-D8E5-4028-B830-28E43FB9822F}" presName="childText" presStyleLbl="revTx" presStyleIdx="1" presStyleCnt="4">
        <dgm:presLayoutVars>
          <dgm:bulletEnabled val="1"/>
        </dgm:presLayoutVars>
      </dgm:prSet>
      <dgm:spPr/>
    </dgm:pt>
    <dgm:pt modelId="{02BE17EE-51DB-4A02-9A62-35207AD74EB5}" type="pres">
      <dgm:prSet presAssocID="{4DBD814C-C9AA-4E4A-915B-8FD601CFB24C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C8C73F11-BBF4-446D-A5FA-07483FB4EE12}" type="pres">
      <dgm:prSet presAssocID="{4DBD814C-C9AA-4E4A-915B-8FD601CFB24C}" presName="childText" presStyleLbl="revTx" presStyleIdx="2" presStyleCnt="4">
        <dgm:presLayoutVars>
          <dgm:bulletEnabled val="1"/>
        </dgm:presLayoutVars>
      </dgm:prSet>
      <dgm:spPr/>
    </dgm:pt>
    <dgm:pt modelId="{B960011C-4683-4814-984F-8C30C877133B}" type="pres">
      <dgm:prSet presAssocID="{38AFBC95-5F69-4B15-81B1-85A1F2371939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C080F6F5-65D3-4020-BA7E-F5EB6F3ECCF0}" type="pres">
      <dgm:prSet presAssocID="{38AFBC95-5F69-4B15-81B1-85A1F2371939}" presName="childText" presStyleLbl="revTx" presStyleIdx="3" presStyleCnt="4">
        <dgm:presLayoutVars>
          <dgm:bulletEnabled val="1"/>
        </dgm:presLayoutVars>
      </dgm:prSet>
      <dgm:spPr/>
    </dgm:pt>
  </dgm:ptLst>
  <dgm:cxnLst>
    <dgm:cxn modelId="{F9255502-8563-4407-8C5B-CAC1C2BF3456}" type="presOf" srcId="{75A19C35-2B1A-4899-9407-1EAF88921ED0}" destId="{C8C73F11-BBF4-446D-A5FA-07483FB4EE12}" srcOrd="0" destOrd="0" presId="urn:microsoft.com/office/officeart/2005/8/layout/vList2"/>
    <dgm:cxn modelId="{B550C23B-80B1-4857-B8C9-2F31269D1647}" type="presOf" srcId="{D09C6BD0-2475-4567-AD97-5D9076FC4985}" destId="{3E90720C-C655-4472-8B21-1174249D9AB0}" srcOrd="0" destOrd="0" presId="urn:microsoft.com/office/officeart/2005/8/layout/vList2"/>
    <dgm:cxn modelId="{F562493D-0595-4E9F-8CE0-3531F7BD312C}" type="presOf" srcId="{9DF9DB3D-722F-4C17-8263-80F4DFC95787}" destId="{E957605A-E567-4E94-88C9-5909F824DFCF}" srcOrd="0" destOrd="0" presId="urn:microsoft.com/office/officeart/2005/8/layout/vList2"/>
    <dgm:cxn modelId="{7290883F-AD45-4FE9-BD55-8CE368074623}" srcId="{06A9108F-D349-4314-95B7-8E2053D8E739}" destId="{9DF9DB3D-722F-4C17-8263-80F4DFC95787}" srcOrd="0" destOrd="0" parTransId="{D47E6CA0-2B7D-4F03-8B30-AD7D8FEA6483}" sibTransId="{63E66D79-2CF7-425A-BD61-019F22BE614F}"/>
    <dgm:cxn modelId="{ECEDDE5B-89E6-4D41-BC83-D7C3C7F16BB4}" type="presOf" srcId="{6DA7AA06-87DB-4A96-85DE-9D71E5C72E20}" destId="{39DD0BE6-5D03-42C8-9C21-534878DA98DF}" srcOrd="0" destOrd="0" presId="urn:microsoft.com/office/officeart/2005/8/layout/vList2"/>
    <dgm:cxn modelId="{EFCBE74D-CE4A-48C1-9A47-4966C55BBB5B}" srcId="{D09C6BD0-2475-4567-AD97-5D9076FC4985}" destId="{4DBD814C-C9AA-4E4A-915B-8FD601CFB24C}" srcOrd="2" destOrd="0" parTransId="{B052A287-B4E1-4DBC-8B31-8DD8BE5B6C58}" sibTransId="{FE81DBA5-ADA5-469E-9765-AF2157EE3B1B}"/>
    <dgm:cxn modelId="{CBF07D4F-52EE-4CD1-BAB5-5A61D1845CAD}" type="presOf" srcId="{DC3CD6A6-D8E5-4028-B830-28E43FB9822F}" destId="{7F93402B-7726-4CF5-9286-58638D7FB77C}" srcOrd="0" destOrd="0" presId="urn:microsoft.com/office/officeart/2005/8/layout/vList2"/>
    <dgm:cxn modelId="{C92AB473-875A-4F99-B243-19C02E5FE7EF}" srcId="{D09C6BD0-2475-4567-AD97-5D9076FC4985}" destId="{DC3CD6A6-D8E5-4028-B830-28E43FB9822F}" srcOrd="1" destOrd="0" parTransId="{4C13E1A7-8DC3-47DF-AFDD-E76F81688F8D}" sibTransId="{62CDDB61-94A4-4B5E-B27E-E574AF1515EE}"/>
    <dgm:cxn modelId="{4605C89D-B125-4CC2-96D7-08E4B4453AB9}" srcId="{D09C6BD0-2475-4567-AD97-5D9076FC4985}" destId="{06A9108F-D349-4314-95B7-8E2053D8E739}" srcOrd="0" destOrd="0" parTransId="{2E284BD4-D23B-49B9-BFEE-BB91BB9221CD}" sibTransId="{EC86364E-452B-431C-B324-49787F1A33DE}"/>
    <dgm:cxn modelId="{49E684A7-B76A-4533-B90B-4C4670D88C08}" srcId="{4DBD814C-C9AA-4E4A-915B-8FD601CFB24C}" destId="{75A19C35-2B1A-4899-9407-1EAF88921ED0}" srcOrd="0" destOrd="0" parTransId="{DB86B4BA-E063-4ACA-8A0E-1F54C494E66E}" sibTransId="{5A19C222-6BDD-4C90-B11B-23FF2DA1238F}"/>
    <dgm:cxn modelId="{BEC98EB3-0D5E-4F05-AD26-FF97589DA8C2}" type="presOf" srcId="{85C4BEE5-C329-40A1-B434-AA1AFA5D54FC}" destId="{C080F6F5-65D3-4020-BA7E-F5EB6F3ECCF0}" srcOrd="0" destOrd="0" presId="urn:microsoft.com/office/officeart/2005/8/layout/vList2"/>
    <dgm:cxn modelId="{293AA9BA-4FA4-4BAC-951C-1C6FCDA619D7}" srcId="{DC3CD6A6-D8E5-4028-B830-28E43FB9822F}" destId="{6DA7AA06-87DB-4A96-85DE-9D71E5C72E20}" srcOrd="0" destOrd="0" parTransId="{BA939F27-70A4-4880-810A-307275962770}" sibTransId="{1FAF9E6F-6BEF-480D-8231-72994ACBCDFF}"/>
    <dgm:cxn modelId="{A53989C8-80A3-48E8-8DDB-AC4422DEF674}" srcId="{D09C6BD0-2475-4567-AD97-5D9076FC4985}" destId="{38AFBC95-5F69-4B15-81B1-85A1F2371939}" srcOrd="3" destOrd="0" parTransId="{CBBA3DA2-CBF2-4765-B0A3-9D8F00AC0A02}" sibTransId="{79F64ECE-66EF-4C90-B436-525361554C1C}"/>
    <dgm:cxn modelId="{69C51ED1-07E4-42D6-9464-85A690BD33FA}" type="presOf" srcId="{06A9108F-D349-4314-95B7-8E2053D8E739}" destId="{3A7BA771-BA15-42FF-B37A-3580B606F734}" srcOrd="0" destOrd="0" presId="urn:microsoft.com/office/officeart/2005/8/layout/vList2"/>
    <dgm:cxn modelId="{45A7C6D9-31DB-4709-A687-9DB9124A62A4}" type="presOf" srcId="{4DBD814C-C9AA-4E4A-915B-8FD601CFB24C}" destId="{02BE17EE-51DB-4A02-9A62-35207AD74EB5}" srcOrd="0" destOrd="0" presId="urn:microsoft.com/office/officeart/2005/8/layout/vList2"/>
    <dgm:cxn modelId="{675F21F0-206F-4A7E-8BA4-11B6A98D403B}" srcId="{38AFBC95-5F69-4B15-81B1-85A1F2371939}" destId="{85C4BEE5-C329-40A1-B434-AA1AFA5D54FC}" srcOrd="0" destOrd="0" parTransId="{B6D2A1E0-41DE-4DA2-AB90-46B5D021F7D4}" sibTransId="{0F78014E-48C7-4440-BBB4-C42B9D4A7A78}"/>
    <dgm:cxn modelId="{D8683CFE-A191-4A60-9F78-2D9A452D1DE5}" type="presOf" srcId="{38AFBC95-5F69-4B15-81B1-85A1F2371939}" destId="{B960011C-4683-4814-984F-8C30C877133B}" srcOrd="0" destOrd="0" presId="urn:microsoft.com/office/officeart/2005/8/layout/vList2"/>
    <dgm:cxn modelId="{EC867F62-0D74-4B50-9797-7277D6FE452E}" type="presParOf" srcId="{3E90720C-C655-4472-8B21-1174249D9AB0}" destId="{3A7BA771-BA15-42FF-B37A-3580B606F734}" srcOrd="0" destOrd="0" presId="urn:microsoft.com/office/officeart/2005/8/layout/vList2"/>
    <dgm:cxn modelId="{8406368B-C71D-4188-911D-AA31B61122BB}" type="presParOf" srcId="{3E90720C-C655-4472-8B21-1174249D9AB0}" destId="{E957605A-E567-4E94-88C9-5909F824DFCF}" srcOrd="1" destOrd="0" presId="urn:microsoft.com/office/officeart/2005/8/layout/vList2"/>
    <dgm:cxn modelId="{1EF8D311-06A8-4DE8-AFCB-E1ACE712F12D}" type="presParOf" srcId="{3E90720C-C655-4472-8B21-1174249D9AB0}" destId="{7F93402B-7726-4CF5-9286-58638D7FB77C}" srcOrd="2" destOrd="0" presId="urn:microsoft.com/office/officeart/2005/8/layout/vList2"/>
    <dgm:cxn modelId="{1F2A7DE9-8005-4272-8055-A0FAFEA9F76C}" type="presParOf" srcId="{3E90720C-C655-4472-8B21-1174249D9AB0}" destId="{39DD0BE6-5D03-42C8-9C21-534878DA98DF}" srcOrd="3" destOrd="0" presId="urn:microsoft.com/office/officeart/2005/8/layout/vList2"/>
    <dgm:cxn modelId="{6026CF96-4DCC-4928-9506-F580EACB1522}" type="presParOf" srcId="{3E90720C-C655-4472-8B21-1174249D9AB0}" destId="{02BE17EE-51DB-4A02-9A62-35207AD74EB5}" srcOrd="4" destOrd="0" presId="urn:microsoft.com/office/officeart/2005/8/layout/vList2"/>
    <dgm:cxn modelId="{22E90E32-F26E-45BA-BA27-E6F9B099ED31}" type="presParOf" srcId="{3E90720C-C655-4472-8B21-1174249D9AB0}" destId="{C8C73F11-BBF4-446D-A5FA-07483FB4EE12}" srcOrd="5" destOrd="0" presId="urn:microsoft.com/office/officeart/2005/8/layout/vList2"/>
    <dgm:cxn modelId="{F6C7711A-6090-4547-9DC3-44380F77E995}" type="presParOf" srcId="{3E90720C-C655-4472-8B21-1174249D9AB0}" destId="{B960011C-4683-4814-984F-8C30C877133B}" srcOrd="6" destOrd="0" presId="urn:microsoft.com/office/officeart/2005/8/layout/vList2"/>
    <dgm:cxn modelId="{02B20F36-7063-4202-8809-E964E60BB912}" type="presParOf" srcId="{3E90720C-C655-4472-8B21-1174249D9AB0}" destId="{C080F6F5-65D3-4020-BA7E-F5EB6F3ECCF0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199D7A5-133B-49D5-BF75-120B2380697A}" type="doc">
      <dgm:prSet loTypeId="urn:microsoft.com/office/officeart/2005/8/layout/vList2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4B72082-7B1B-47F8-B102-0775DF09B0C3}">
      <dgm:prSet phldrT="[Text]"/>
      <dgm:spPr/>
      <dgm:t>
        <a:bodyPr/>
        <a:lstStyle/>
        <a:p>
          <a:r>
            <a:rPr lang="en-US" dirty="0"/>
            <a:t>Unbundling Business Model</a:t>
          </a:r>
        </a:p>
      </dgm:t>
    </dgm:pt>
    <dgm:pt modelId="{80660E7C-2631-4342-A9D1-71788800C6A3}" type="parTrans" cxnId="{F1852A5C-C36F-4DA5-A234-25922B9B0D23}">
      <dgm:prSet/>
      <dgm:spPr/>
      <dgm:t>
        <a:bodyPr/>
        <a:lstStyle/>
        <a:p>
          <a:endParaRPr lang="en-US"/>
        </a:p>
      </dgm:t>
    </dgm:pt>
    <dgm:pt modelId="{1D7CA666-23AB-4591-A0D2-9C03CF243CB8}" type="sibTrans" cxnId="{F1852A5C-C36F-4DA5-A234-25922B9B0D23}">
      <dgm:prSet/>
      <dgm:spPr/>
      <dgm:t>
        <a:bodyPr/>
        <a:lstStyle/>
        <a:p>
          <a:endParaRPr lang="en-US"/>
        </a:p>
      </dgm:t>
    </dgm:pt>
    <dgm:pt modelId="{60D231B6-C452-4587-8905-2A1099EE503F}">
      <dgm:prSet phldrT="[Text]"/>
      <dgm:spPr/>
      <dgm:t>
        <a:bodyPr/>
        <a:lstStyle/>
        <a:p>
          <a:r>
            <a:rPr lang="en-US" dirty="0"/>
            <a:t>The Long Tail</a:t>
          </a:r>
        </a:p>
      </dgm:t>
    </dgm:pt>
    <dgm:pt modelId="{C4D61C61-BD84-4939-8405-6B1DF4A3BAE1}" type="parTrans" cxnId="{862A9A29-123F-4CA2-97A3-22F4FA2B7B5A}">
      <dgm:prSet/>
      <dgm:spPr/>
      <dgm:t>
        <a:bodyPr/>
        <a:lstStyle/>
        <a:p>
          <a:endParaRPr lang="en-US"/>
        </a:p>
      </dgm:t>
    </dgm:pt>
    <dgm:pt modelId="{C76D173D-0C84-40C6-BE5C-8E2E8E18E996}" type="sibTrans" cxnId="{862A9A29-123F-4CA2-97A3-22F4FA2B7B5A}">
      <dgm:prSet/>
      <dgm:spPr/>
      <dgm:t>
        <a:bodyPr/>
        <a:lstStyle/>
        <a:p>
          <a:endParaRPr lang="en-US"/>
        </a:p>
      </dgm:t>
    </dgm:pt>
    <dgm:pt modelId="{EF42319A-2FE6-4A42-AF0A-79DB8465DA6B}">
      <dgm:prSet phldrT="[Text]"/>
      <dgm:spPr/>
      <dgm:t>
        <a:bodyPr/>
        <a:lstStyle/>
        <a:p>
          <a:r>
            <a:rPr lang="en-US" dirty="0"/>
            <a:t>Multi-sided Platforms</a:t>
          </a:r>
        </a:p>
      </dgm:t>
    </dgm:pt>
    <dgm:pt modelId="{AC0C1DAA-66C1-40E8-BEB2-1B4343A60469}" type="parTrans" cxnId="{834AB77C-8EC7-4A38-B0E4-C6B455D927EB}">
      <dgm:prSet/>
      <dgm:spPr/>
      <dgm:t>
        <a:bodyPr/>
        <a:lstStyle/>
        <a:p>
          <a:endParaRPr lang="en-US"/>
        </a:p>
      </dgm:t>
    </dgm:pt>
    <dgm:pt modelId="{A7AB5F58-E627-4B72-AD20-84F606103E50}" type="sibTrans" cxnId="{834AB77C-8EC7-4A38-B0E4-C6B455D927EB}">
      <dgm:prSet/>
      <dgm:spPr/>
      <dgm:t>
        <a:bodyPr/>
        <a:lstStyle/>
        <a:p>
          <a:endParaRPr lang="en-US"/>
        </a:p>
      </dgm:t>
    </dgm:pt>
    <dgm:pt modelId="{152710FD-5733-419F-AD04-CCBB05DDBFA0}">
      <dgm:prSet phldrT="[Text]"/>
      <dgm:spPr/>
      <dgm:t>
        <a:bodyPr/>
        <a:lstStyle/>
        <a:p>
          <a:r>
            <a:rPr lang="en-US" dirty="0"/>
            <a:t>FREE as a Business Model</a:t>
          </a:r>
        </a:p>
      </dgm:t>
    </dgm:pt>
    <dgm:pt modelId="{F7210AF3-BD97-42DD-8276-FA7A25240EB2}" type="parTrans" cxnId="{310B0039-6168-45D4-9099-548165EF1020}">
      <dgm:prSet/>
      <dgm:spPr/>
      <dgm:t>
        <a:bodyPr/>
        <a:lstStyle/>
        <a:p>
          <a:endParaRPr lang="en-US"/>
        </a:p>
      </dgm:t>
    </dgm:pt>
    <dgm:pt modelId="{444498A4-D0FA-4A40-8820-D7917A239168}" type="sibTrans" cxnId="{310B0039-6168-45D4-9099-548165EF1020}">
      <dgm:prSet/>
      <dgm:spPr/>
      <dgm:t>
        <a:bodyPr/>
        <a:lstStyle/>
        <a:p>
          <a:endParaRPr lang="en-US"/>
        </a:p>
      </dgm:t>
    </dgm:pt>
    <dgm:pt modelId="{47578FBA-2B03-4A6C-8472-49FA7722BF8F}">
      <dgm:prSet phldrT="[Text]"/>
      <dgm:spPr/>
      <dgm:t>
        <a:bodyPr/>
        <a:lstStyle/>
        <a:p>
          <a:r>
            <a:rPr lang="en-US" dirty="0"/>
            <a:t>Open Business Model</a:t>
          </a:r>
        </a:p>
      </dgm:t>
    </dgm:pt>
    <dgm:pt modelId="{543D8069-EBDA-4066-BDC9-31D71304A777}" type="parTrans" cxnId="{5ABF43A9-50AF-4D3D-A4B0-FD50F4691D44}">
      <dgm:prSet/>
      <dgm:spPr/>
      <dgm:t>
        <a:bodyPr/>
        <a:lstStyle/>
        <a:p>
          <a:endParaRPr lang="en-US"/>
        </a:p>
      </dgm:t>
    </dgm:pt>
    <dgm:pt modelId="{B4FD985F-A0E3-4A38-81B7-D32D2AE56E72}" type="sibTrans" cxnId="{5ABF43A9-50AF-4D3D-A4B0-FD50F4691D44}">
      <dgm:prSet/>
      <dgm:spPr/>
      <dgm:t>
        <a:bodyPr/>
        <a:lstStyle/>
        <a:p>
          <a:endParaRPr lang="en-US"/>
        </a:p>
      </dgm:t>
    </dgm:pt>
    <dgm:pt modelId="{7A1A5F83-AA5D-4675-8ED8-D41F0CD724A3}" type="pres">
      <dgm:prSet presAssocID="{4199D7A5-133B-49D5-BF75-120B2380697A}" presName="linear" presStyleCnt="0">
        <dgm:presLayoutVars>
          <dgm:animLvl val="lvl"/>
          <dgm:resizeHandles val="exact"/>
        </dgm:presLayoutVars>
      </dgm:prSet>
      <dgm:spPr/>
    </dgm:pt>
    <dgm:pt modelId="{07B21006-083F-4B6E-A524-CFBFFF7E489E}" type="pres">
      <dgm:prSet presAssocID="{34B72082-7B1B-47F8-B102-0775DF09B0C3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3BB98B27-4366-43F3-A5F5-34649362A1CF}" type="pres">
      <dgm:prSet presAssocID="{1D7CA666-23AB-4591-A0D2-9C03CF243CB8}" presName="spacer" presStyleCnt="0"/>
      <dgm:spPr/>
    </dgm:pt>
    <dgm:pt modelId="{3135A733-BBB3-492B-9A5A-21968F5CE135}" type="pres">
      <dgm:prSet presAssocID="{60D231B6-C452-4587-8905-2A1099EE503F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8DD4BCEF-70F3-429F-B025-FB8DE548A5E1}" type="pres">
      <dgm:prSet presAssocID="{C76D173D-0C84-40C6-BE5C-8E2E8E18E996}" presName="spacer" presStyleCnt="0"/>
      <dgm:spPr/>
    </dgm:pt>
    <dgm:pt modelId="{4027F65B-0074-434D-ADBF-BAD34D277F4F}" type="pres">
      <dgm:prSet presAssocID="{EF42319A-2FE6-4A42-AF0A-79DB8465DA6B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2456E0BD-64D4-40D3-AC59-AC6E34A8FDD6}" type="pres">
      <dgm:prSet presAssocID="{A7AB5F58-E627-4B72-AD20-84F606103E50}" presName="spacer" presStyleCnt="0"/>
      <dgm:spPr/>
    </dgm:pt>
    <dgm:pt modelId="{002F6703-394E-436F-B3A3-562CC1EF2002}" type="pres">
      <dgm:prSet presAssocID="{152710FD-5733-419F-AD04-CCBB05DDBFA0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282320BC-25A5-4FD3-BD90-E441EFEBF325}" type="pres">
      <dgm:prSet presAssocID="{444498A4-D0FA-4A40-8820-D7917A239168}" presName="spacer" presStyleCnt="0"/>
      <dgm:spPr/>
    </dgm:pt>
    <dgm:pt modelId="{FD377786-DCD2-4EE0-87D9-5239F04954A6}" type="pres">
      <dgm:prSet presAssocID="{47578FBA-2B03-4A6C-8472-49FA7722BF8F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862A9A29-123F-4CA2-97A3-22F4FA2B7B5A}" srcId="{4199D7A5-133B-49D5-BF75-120B2380697A}" destId="{60D231B6-C452-4587-8905-2A1099EE503F}" srcOrd="1" destOrd="0" parTransId="{C4D61C61-BD84-4939-8405-6B1DF4A3BAE1}" sibTransId="{C76D173D-0C84-40C6-BE5C-8E2E8E18E996}"/>
    <dgm:cxn modelId="{310B0039-6168-45D4-9099-548165EF1020}" srcId="{4199D7A5-133B-49D5-BF75-120B2380697A}" destId="{152710FD-5733-419F-AD04-CCBB05DDBFA0}" srcOrd="3" destOrd="0" parTransId="{F7210AF3-BD97-42DD-8276-FA7A25240EB2}" sibTransId="{444498A4-D0FA-4A40-8820-D7917A239168}"/>
    <dgm:cxn modelId="{F1852A5C-C36F-4DA5-A234-25922B9B0D23}" srcId="{4199D7A5-133B-49D5-BF75-120B2380697A}" destId="{34B72082-7B1B-47F8-B102-0775DF09B0C3}" srcOrd="0" destOrd="0" parTransId="{80660E7C-2631-4342-A9D1-71788800C6A3}" sibTransId="{1D7CA666-23AB-4591-A0D2-9C03CF243CB8}"/>
    <dgm:cxn modelId="{FE84A07C-E161-4956-A427-0B61C96BCC8D}" type="presOf" srcId="{47578FBA-2B03-4A6C-8472-49FA7722BF8F}" destId="{FD377786-DCD2-4EE0-87D9-5239F04954A6}" srcOrd="0" destOrd="0" presId="urn:microsoft.com/office/officeart/2005/8/layout/vList2"/>
    <dgm:cxn modelId="{834AB77C-8EC7-4A38-B0E4-C6B455D927EB}" srcId="{4199D7A5-133B-49D5-BF75-120B2380697A}" destId="{EF42319A-2FE6-4A42-AF0A-79DB8465DA6B}" srcOrd="2" destOrd="0" parTransId="{AC0C1DAA-66C1-40E8-BEB2-1B4343A60469}" sibTransId="{A7AB5F58-E627-4B72-AD20-84F606103E50}"/>
    <dgm:cxn modelId="{EE76FE95-933D-4AFC-9AF7-CDE8814BF27C}" type="presOf" srcId="{60D231B6-C452-4587-8905-2A1099EE503F}" destId="{3135A733-BBB3-492B-9A5A-21968F5CE135}" srcOrd="0" destOrd="0" presId="urn:microsoft.com/office/officeart/2005/8/layout/vList2"/>
    <dgm:cxn modelId="{5ABF43A9-50AF-4D3D-A4B0-FD50F4691D44}" srcId="{4199D7A5-133B-49D5-BF75-120B2380697A}" destId="{47578FBA-2B03-4A6C-8472-49FA7722BF8F}" srcOrd="4" destOrd="0" parTransId="{543D8069-EBDA-4066-BDC9-31D71304A777}" sibTransId="{B4FD985F-A0E3-4A38-81B7-D32D2AE56E72}"/>
    <dgm:cxn modelId="{847032B1-8F3E-4DC4-87B1-A55C3ABC55DB}" type="presOf" srcId="{34B72082-7B1B-47F8-B102-0775DF09B0C3}" destId="{07B21006-083F-4B6E-A524-CFBFFF7E489E}" srcOrd="0" destOrd="0" presId="urn:microsoft.com/office/officeart/2005/8/layout/vList2"/>
    <dgm:cxn modelId="{D7156FC6-74F9-46D8-9C9A-E3E0B77FEE64}" type="presOf" srcId="{EF42319A-2FE6-4A42-AF0A-79DB8465DA6B}" destId="{4027F65B-0074-434D-ADBF-BAD34D277F4F}" srcOrd="0" destOrd="0" presId="urn:microsoft.com/office/officeart/2005/8/layout/vList2"/>
    <dgm:cxn modelId="{772131F7-FD4E-41CA-B0AD-0158A793D5AE}" type="presOf" srcId="{152710FD-5733-419F-AD04-CCBB05DDBFA0}" destId="{002F6703-394E-436F-B3A3-562CC1EF2002}" srcOrd="0" destOrd="0" presId="urn:microsoft.com/office/officeart/2005/8/layout/vList2"/>
    <dgm:cxn modelId="{CFF510FB-C0CB-41BC-A4F2-B60307B264AA}" type="presOf" srcId="{4199D7A5-133B-49D5-BF75-120B2380697A}" destId="{7A1A5F83-AA5D-4675-8ED8-D41F0CD724A3}" srcOrd="0" destOrd="0" presId="urn:microsoft.com/office/officeart/2005/8/layout/vList2"/>
    <dgm:cxn modelId="{084312AB-D587-4DDF-A78A-0552217876F5}" type="presParOf" srcId="{7A1A5F83-AA5D-4675-8ED8-D41F0CD724A3}" destId="{07B21006-083F-4B6E-A524-CFBFFF7E489E}" srcOrd="0" destOrd="0" presId="urn:microsoft.com/office/officeart/2005/8/layout/vList2"/>
    <dgm:cxn modelId="{C921A1ED-72A4-4EAB-9FC4-0B8D0CC6769E}" type="presParOf" srcId="{7A1A5F83-AA5D-4675-8ED8-D41F0CD724A3}" destId="{3BB98B27-4366-43F3-A5F5-34649362A1CF}" srcOrd="1" destOrd="0" presId="urn:microsoft.com/office/officeart/2005/8/layout/vList2"/>
    <dgm:cxn modelId="{69D90270-B8D2-4C6C-8526-62B64F893990}" type="presParOf" srcId="{7A1A5F83-AA5D-4675-8ED8-D41F0CD724A3}" destId="{3135A733-BBB3-492B-9A5A-21968F5CE135}" srcOrd="2" destOrd="0" presId="urn:microsoft.com/office/officeart/2005/8/layout/vList2"/>
    <dgm:cxn modelId="{7CA64B2C-63D5-4296-8334-313A71A91FBB}" type="presParOf" srcId="{7A1A5F83-AA5D-4675-8ED8-D41F0CD724A3}" destId="{8DD4BCEF-70F3-429F-B025-FB8DE548A5E1}" srcOrd="3" destOrd="0" presId="urn:microsoft.com/office/officeart/2005/8/layout/vList2"/>
    <dgm:cxn modelId="{78C650A5-4592-45EE-BD96-C60DA8FA4124}" type="presParOf" srcId="{7A1A5F83-AA5D-4675-8ED8-D41F0CD724A3}" destId="{4027F65B-0074-434D-ADBF-BAD34D277F4F}" srcOrd="4" destOrd="0" presId="urn:microsoft.com/office/officeart/2005/8/layout/vList2"/>
    <dgm:cxn modelId="{A7346B7C-4EF8-4209-97ED-842B343CDE04}" type="presParOf" srcId="{7A1A5F83-AA5D-4675-8ED8-D41F0CD724A3}" destId="{2456E0BD-64D4-40D3-AC59-AC6E34A8FDD6}" srcOrd="5" destOrd="0" presId="urn:microsoft.com/office/officeart/2005/8/layout/vList2"/>
    <dgm:cxn modelId="{6040E14A-BD4F-4CF4-AE02-E9BF61D9AF47}" type="presParOf" srcId="{7A1A5F83-AA5D-4675-8ED8-D41F0CD724A3}" destId="{002F6703-394E-436F-B3A3-562CC1EF2002}" srcOrd="6" destOrd="0" presId="urn:microsoft.com/office/officeart/2005/8/layout/vList2"/>
    <dgm:cxn modelId="{57C8CDF7-25F0-4561-B960-CF479DCC9A07}" type="presParOf" srcId="{7A1A5F83-AA5D-4675-8ED8-D41F0CD724A3}" destId="{282320BC-25A5-4FD3-BD90-E441EFEBF325}" srcOrd="7" destOrd="0" presId="urn:microsoft.com/office/officeart/2005/8/layout/vList2"/>
    <dgm:cxn modelId="{3A73E3C1-45D0-4E6A-994E-63DE7F3EF176}" type="presParOf" srcId="{7A1A5F83-AA5D-4675-8ED8-D41F0CD724A3}" destId="{FD377786-DCD2-4EE0-87D9-5239F04954A6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390C41-633F-4C29-9D47-8CE1AB02575D}">
      <dsp:nvSpPr>
        <dsp:cNvPr id="0" name=""/>
        <dsp:cNvSpPr/>
      </dsp:nvSpPr>
      <dsp:spPr>
        <a:xfrm>
          <a:off x="0" y="22710"/>
          <a:ext cx="4419515" cy="5779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1. Strategizing</a:t>
          </a:r>
        </a:p>
      </dsp:txBody>
      <dsp:txXfrm>
        <a:off x="28215" y="50925"/>
        <a:ext cx="4363085" cy="521550"/>
      </dsp:txXfrm>
    </dsp:sp>
    <dsp:sp modelId="{76A34DB3-34D1-4D02-9094-50B9DE5109A7}">
      <dsp:nvSpPr>
        <dsp:cNvPr id="0" name=""/>
        <dsp:cNvSpPr/>
      </dsp:nvSpPr>
      <dsp:spPr>
        <a:xfrm>
          <a:off x="0" y="655410"/>
          <a:ext cx="4419515" cy="5779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2. Dashboard</a:t>
          </a:r>
        </a:p>
      </dsp:txBody>
      <dsp:txXfrm>
        <a:off x="28215" y="683625"/>
        <a:ext cx="4363085" cy="521550"/>
      </dsp:txXfrm>
    </dsp:sp>
    <dsp:sp modelId="{F0E4B6C2-E74A-45D8-A35B-0D4BE8625821}">
      <dsp:nvSpPr>
        <dsp:cNvPr id="0" name=""/>
        <dsp:cNvSpPr/>
      </dsp:nvSpPr>
      <dsp:spPr>
        <a:xfrm>
          <a:off x="0" y="1288110"/>
          <a:ext cx="4419515" cy="5779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3. Understanding Competition</a:t>
          </a:r>
        </a:p>
      </dsp:txBody>
      <dsp:txXfrm>
        <a:off x="28215" y="1316325"/>
        <a:ext cx="4363085" cy="521550"/>
      </dsp:txXfrm>
    </dsp:sp>
    <dsp:sp modelId="{FB335179-FF6B-471B-BAE3-B33316D9A277}">
      <dsp:nvSpPr>
        <dsp:cNvPr id="0" name=""/>
        <dsp:cNvSpPr/>
      </dsp:nvSpPr>
      <dsp:spPr>
        <a:xfrm>
          <a:off x="0" y="1920810"/>
          <a:ext cx="4419515" cy="5779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4. Portfolio of Business Model</a:t>
          </a:r>
        </a:p>
      </dsp:txBody>
      <dsp:txXfrm>
        <a:off x="28215" y="1949025"/>
        <a:ext cx="4363085" cy="521550"/>
      </dsp:txXfrm>
    </dsp:sp>
    <dsp:sp modelId="{9AE658B5-0437-4594-99B4-226E0F9BB9B4}">
      <dsp:nvSpPr>
        <dsp:cNvPr id="0" name=""/>
        <dsp:cNvSpPr/>
      </dsp:nvSpPr>
      <dsp:spPr>
        <a:xfrm>
          <a:off x="0" y="2553510"/>
          <a:ext cx="4419515" cy="5779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5. Innovation</a:t>
          </a:r>
        </a:p>
      </dsp:txBody>
      <dsp:txXfrm>
        <a:off x="28215" y="2581725"/>
        <a:ext cx="4363085" cy="521550"/>
      </dsp:txXfrm>
    </dsp:sp>
    <dsp:sp modelId="{26304044-3E92-4927-B08B-837BFCB5C089}">
      <dsp:nvSpPr>
        <dsp:cNvPr id="0" name=""/>
        <dsp:cNvSpPr/>
      </dsp:nvSpPr>
      <dsp:spPr>
        <a:xfrm>
          <a:off x="0" y="3186209"/>
          <a:ext cx="4419515" cy="5779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6. New Idea Template</a:t>
          </a:r>
        </a:p>
      </dsp:txBody>
      <dsp:txXfrm>
        <a:off x="28215" y="3214424"/>
        <a:ext cx="4363085" cy="521550"/>
      </dsp:txXfrm>
    </dsp:sp>
    <dsp:sp modelId="{58950F75-B475-437E-AF66-EC17B55A42F5}">
      <dsp:nvSpPr>
        <dsp:cNvPr id="0" name=""/>
        <dsp:cNvSpPr/>
      </dsp:nvSpPr>
      <dsp:spPr>
        <a:xfrm>
          <a:off x="0" y="3818909"/>
          <a:ext cx="4419515" cy="5779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7. Understanding Customers</a:t>
          </a:r>
        </a:p>
      </dsp:txBody>
      <dsp:txXfrm>
        <a:off x="28215" y="3847124"/>
        <a:ext cx="4363085" cy="5215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390C41-633F-4C29-9D47-8CE1AB02575D}">
      <dsp:nvSpPr>
        <dsp:cNvPr id="0" name=""/>
        <dsp:cNvSpPr/>
      </dsp:nvSpPr>
      <dsp:spPr>
        <a:xfrm>
          <a:off x="0" y="0"/>
          <a:ext cx="5520182" cy="63313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8. Alignment</a:t>
          </a:r>
        </a:p>
      </dsp:txBody>
      <dsp:txXfrm>
        <a:off x="30907" y="30907"/>
        <a:ext cx="5458368" cy="571317"/>
      </dsp:txXfrm>
    </dsp:sp>
    <dsp:sp modelId="{76A34DB3-34D1-4D02-9094-50B9DE5109A7}">
      <dsp:nvSpPr>
        <dsp:cNvPr id="0" name=""/>
        <dsp:cNvSpPr/>
      </dsp:nvSpPr>
      <dsp:spPr>
        <a:xfrm>
          <a:off x="0" y="645890"/>
          <a:ext cx="5520182" cy="63313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9. Strategy Diffusion &amp; Co-creation</a:t>
          </a:r>
        </a:p>
      </dsp:txBody>
      <dsp:txXfrm>
        <a:off x="30907" y="676797"/>
        <a:ext cx="5458368" cy="571317"/>
      </dsp:txXfrm>
    </dsp:sp>
    <dsp:sp modelId="{F0E4B6C2-E74A-45D8-A35B-0D4BE8625821}">
      <dsp:nvSpPr>
        <dsp:cNvPr id="0" name=""/>
        <dsp:cNvSpPr/>
      </dsp:nvSpPr>
      <dsp:spPr>
        <a:xfrm>
          <a:off x="0" y="1288612"/>
          <a:ext cx="5520182" cy="63313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10. Shared Language Across Functions</a:t>
          </a:r>
        </a:p>
      </dsp:txBody>
      <dsp:txXfrm>
        <a:off x="30907" y="1319519"/>
        <a:ext cx="5458368" cy="571317"/>
      </dsp:txXfrm>
    </dsp:sp>
    <dsp:sp modelId="{FB335179-FF6B-471B-BAE3-B33316D9A277}">
      <dsp:nvSpPr>
        <dsp:cNvPr id="0" name=""/>
        <dsp:cNvSpPr/>
      </dsp:nvSpPr>
      <dsp:spPr>
        <a:xfrm>
          <a:off x="0" y="1931334"/>
          <a:ext cx="5520182" cy="63313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11. Alignment: Value Side (Revenues) and Infrastructure Side (Costs) </a:t>
          </a:r>
        </a:p>
      </dsp:txBody>
      <dsp:txXfrm>
        <a:off x="30907" y="1962241"/>
        <a:ext cx="5458368" cy="571317"/>
      </dsp:txXfrm>
    </dsp:sp>
    <dsp:sp modelId="{9AE658B5-0437-4594-99B4-226E0F9BB9B4}">
      <dsp:nvSpPr>
        <dsp:cNvPr id="0" name=""/>
        <dsp:cNvSpPr/>
      </dsp:nvSpPr>
      <dsp:spPr>
        <a:xfrm>
          <a:off x="0" y="2574056"/>
          <a:ext cx="5520182" cy="63313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12. Investing</a:t>
          </a:r>
        </a:p>
      </dsp:txBody>
      <dsp:txXfrm>
        <a:off x="30907" y="2604963"/>
        <a:ext cx="5458368" cy="571317"/>
      </dsp:txXfrm>
    </dsp:sp>
    <dsp:sp modelId="{26304044-3E92-4927-B08B-837BFCB5C089}">
      <dsp:nvSpPr>
        <dsp:cNvPr id="0" name=""/>
        <dsp:cNvSpPr/>
      </dsp:nvSpPr>
      <dsp:spPr>
        <a:xfrm>
          <a:off x="0" y="3216777"/>
          <a:ext cx="5520182" cy="63313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13. Mergers &amp; Acquisitions</a:t>
          </a:r>
        </a:p>
      </dsp:txBody>
      <dsp:txXfrm>
        <a:off x="30907" y="3247684"/>
        <a:ext cx="5458368" cy="571317"/>
      </dsp:txXfrm>
    </dsp:sp>
    <dsp:sp modelId="{58950F75-B475-437E-AF66-EC17B55A42F5}">
      <dsp:nvSpPr>
        <dsp:cNvPr id="0" name=""/>
        <dsp:cNvSpPr/>
      </dsp:nvSpPr>
      <dsp:spPr>
        <a:xfrm>
          <a:off x="0" y="3859499"/>
          <a:ext cx="5520182" cy="63313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14. Exit Strategies (IPO, Acquisitions)</a:t>
          </a:r>
        </a:p>
      </dsp:txBody>
      <dsp:txXfrm>
        <a:off x="30907" y="3890406"/>
        <a:ext cx="5458368" cy="57131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7BA771-BA15-42FF-B37A-3580B606F734}">
      <dsp:nvSpPr>
        <dsp:cNvPr id="0" name=""/>
        <dsp:cNvSpPr/>
      </dsp:nvSpPr>
      <dsp:spPr>
        <a:xfrm>
          <a:off x="0" y="101914"/>
          <a:ext cx="7780867" cy="50368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CS – Customer Segments</a:t>
          </a:r>
        </a:p>
      </dsp:txBody>
      <dsp:txXfrm>
        <a:off x="24588" y="126502"/>
        <a:ext cx="7731691" cy="454509"/>
      </dsp:txXfrm>
    </dsp:sp>
    <dsp:sp modelId="{E957605A-E567-4E94-88C9-5909F824DFCF}">
      <dsp:nvSpPr>
        <dsp:cNvPr id="0" name=""/>
        <dsp:cNvSpPr/>
      </dsp:nvSpPr>
      <dsp:spPr>
        <a:xfrm>
          <a:off x="0" y="605599"/>
          <a:ext cx="7780867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043" tIns="26670" rIns="149352" bIns="2667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An organization serves one or several Customer Segments</a:t>
          </a:r>
        </a:p>
      </dsp:txBody>
      <dsp:txXfrm>
        <a:off x="0" y="605599"/>
        <a:ext cx="7780867" cy="347760"/>
      </dsp:txXfrm>
    </dsp:sp>
    <dsp:sp modelId="{7F93402B-7726-4CF5-9286-58638D7FB77C}">
      <dsp:nvSpPr>
        <dsp:cNvPr id="0" name=""/>
        <dsp:cNvSpPr/>
      </dsp:nvSpPr>
      <dsp:spPr>
        <a:xfrm>
          <a:off x="0" y="953359"/>
          <a:ext cx="7780867" cy="503685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VP – </a:t>
          </a:r>
          <a:r>
            <a:rPr lang="en-US" sz="2100" kern="1200"/>
            <a:t>Value Propositions</a:t>
          </a:r>
        </a:p>
      </dsp:txBody>
      <dsp:txXfrm>
        <a:off x="24588" y="977947"/>
        <a:ext cx="7731691" cy="454509"/>
      </dsp:txXfrm>
    </dsp:sp>
    <dsp:sp modelId="{39DD0BE6-5D03-42C8-9C21-534878DA98DF}">
      <dsp:nvSpPr>
        <dsp:cNvPr id="0" name=""/>
        <dsp:cNvSpPr/>
      </dsp:nvSpPr>
      <dsp:spPr>
        <a:xfrm>
          <a:off x="0" y="1457044"/>
          <a:ext cx="7780867" cy="4999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043" tIns="26670" rIns="149352" bIns="2667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It seeks to solve customer problems and satisfy customer needs with value propositions</a:t>
          </a:r>
        </a:p>
      </dsp:txBody>
      <dsp:txXfrm>
        <a:off x="0" y="1457044"/>
        <a:ext cx="7780867" cy="499904"/>
      </dsp:txXfrm>
    </dsp:sp>
    <dsp:sp modelId="{02BE17EE-51DB-4A02-9A62-35207AD74EB5}">
      <dsp:nvSpPr>
        <dsp:cNvPr id="0" name=""/>
        <dsp:cNvSpPr/>
      </dsp:nvSpPr>
      <dsp:spPr>
        <a:xfrm>
          <a:off x="0" y="1956949"/>
          <a:ext cx="7780867" cy="50368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CH - Channels</a:t>
          </a:r>
        </a:p>
      </dsp:txBody>
      <dsp:txXfrm>
        <a:off x="24588" y="1981537"/>
        <a:ext cx="7731691" cy="454509"/>
      </dsp:txXfrm>
    </dsp:sp>
    <dsp:sp modelId="{C8C73F11-BBF4-446D-A5FA-07483FB4EE12}">
      <dsp:nvSpPr>
        <dsp:cNvPr id="0" name=""/>
        <dsp:cNvSpPr/>
      </dsp:nvSpPr>
      <dsp:spPr>
        <a:xfrm>
          <a:off x="0" y="2460634"/>
          <a:ext cx="7780867" cy="4999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043" tIns="26670" rIns="149352" bIns="2667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Value propositions are delivered to customers through communication, distribution, and sales Channels</a:t>
          </a:r>
        </a:p>
      </dsp:txBody>
      <dsp:txXfrm>
        <a:off x="0" y="2460634"/>
        <a:ext cx="7780867" cy="499904"/>
      </dsp:txXfrm>
    </dsp:sp>
    <dsp:sp modelId="{B960011C-4683-4814-984F-8C30C877133B}">
      <dsp:nvSpPr>
        <dsp:cNvPr id="0" name=""/>
        <dsp:cNvSpPr/>
      </dsp:nvSpPr>
      <dsp:spPr>
        <a:xfrm>
          <a:off x="0" y="2960539"/>
          <a:ext cx="7780867" cy="50368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CR – Customer Relationships</a:t>
          </a:r>
        </a:p>
      </dsp:txBody>
      <dsp:txXfrm>
        <a:off x="24588" y="2985127"/>
        <a:ext cx="7731691" cy="454509"/>
      </dsp:txXfrm>
    </dsp:sp>
    <dsp:sp modelId="{C080F6F5-65D3-4020-BA7E-F5EB6F3ECCF0}">
      <dsp:nvSpPr>
        <dsp:cNvPr id="0" name=""/>
        <dsp:cNvSpPr/>
      </dsp:nvSpPr>
      <dsp:spPr>
        <a:xfrm>
          <a:off x="0" y="3464224"/>
          <a:ext cx="7780867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043" tIns="26670" rIns="149352" bIns="2667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Customer relationships are established and maintained with each Customer Segment</a:t>
          </a:r>
        </a:p>
      </dsp:txBody>
      <dsp:txXfrm>
        <a:off x="0" y="3464224"/>
        <a:ext cx="7780867" cy="347760"/>
      </dsp:txXfrm>
    </dsp:sp>
    <dsp:sp modelId="{FBB765B4-3836-43EF-86F8-E56FDEAA436C}">
      <dsp:nvSpPr>
        <dsp:cNvPr id="0" name=""/>
        <dsp:cNvSpPr/>
      </dsp:nvSpPr>
      <dsp:spPr>
        <a:xfrm>
          <a:off x="0" y="3811984"/>
          <a:ext cx="7780867" cy="503685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R$ - Revenue Streams</a:t>
          </a:r>
        </a:p>
      </dsp:txBody>
      <dsp:txXfrm>
        <a:off x="24588" y="3836572"/>
        <a:ext cx="7731691" cy="454509"/>
      </dsp:txXfrm>
    </dsp:sp>
    <dsp:sp modelId="{C368C211-E357-41D0-BE0B-EEF712C9E584}">
      <dsp:nvSpPr>
        <dsp:cNvPr id="0" name=""/>
        <dsp:cNvSpPr/>
      </dsp:nvSpPr>
      <dsp:spPr>
        <a:xfrm>
          <a:off x="0" y="4315669"/>
          <a:ext cx="7780867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043" tIns="26670" rIns="149352" bIns="2667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Revenue streams result from value propositions successfully offered to customers</a:t>
          </a:r>
        </a:p>
      </dsp:txBody>
      <dsp:txXfrm>
        <a:off x="0" y="4315669"/>
        <a:ext cx="7780867" cy="34776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7BA771-BA15-42FF-B37A-3580B606F734}">
      <dsp:nvSpPr>
        <dsp:cNvPr id="0" name=""/>
        <dsp:cNvSpPr/>
      </dsp:nvSpPr>
      <dsp:spPr>
        <a:xfrm>
          <a:off x="0" y="72506"/>
          <a:ext cx="7780867" cy="62361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KR – Key Resources</a:t>
          </a:r>
        </a:p>
      </dsp:txBody>
      <dsp:txXfrm>
        <a:off x="30442" y="102948"/>
        <a:ext cx="7719983" cy="562726"/>
      </dsp:txXfrm>
    </dsp:sp>
    <dsp:sp modelId="{E957605A-E567-4E94-88C9-5909F824DFCF}">
      <dsp:nvSpPr>
        <dsp:cNvPr id="0" name=""/>
        <dsp:cNvSpPr/>
      </dsp:nvSpPr>
      <dsp:spPr>
        <a:xfrm>
          <a:off x="0" y="696116"/>
          <a:ext cx="7780867" cy="6323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043" tIns="33020" rIns="184912" bIns="33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/>
            <a:t>Key resources are the assets required to offer and deliver the previously described elements . . .</a:t>
          </a:r>
        </a:p>
      </dsp:txBody>
      <dsp:txXfrm>
        <a:off x="0" y="696116"/>
        <a:ext cx="7780867" cy="632385"/>
      </dsp:txXfrm>
    </dsp:sp>
    <dsp:sp modelId="{7F93402B-7726-4CF5-9286-58638D7FB77C}">
      <dsp:nvSpPr>
        <dsp:cNvPr id="0" name=""/>
        <dsp:cNvSpPr/>
      </dsp:nvSpPr>
      <dsp:spPr>
        <a:xfrm>
          <a:off x="0" y="1328501"/>
          <a:ext cx="7780867" cy="62361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KA – Key Activities</a:t>
          </a:r>
        </a:p>
      </dsp:txBody>
      <dsp:txXfrm>
        <a:off x="30442" y="1358943"/>
        <a:ext cx="7719983" cy="562726"/>
      </dsp:txXfrm>
    </dsp:sp>
    <dsp:sp modelId="{39DD0BE6-5D03-42C8-9C21-534878DA98DF}">
      <dsp:nvSpPr>
        <dsp:cNvPr id="0" name=""/>
        <dsp:cNvSpPr/>
      </dsp:nvSpPr>
      <dsp:spPr>
        <a:xfrm>
          <a:off x="0" y="1952111"/>
          <a:ext cx="7780867" cy="430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043" tIns="33020" rIns="184912" bIns="33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/>
            <a:t>. . . by performing several Key Activities</a:t>
          </a:r>
        </a:p>
      </dsp:txBody>
      <dsp:txXfrm>
        <a:off x="0" y="1952111"/>
        <a:ext cx="7780867" cy="430560"/>
      </dsp:txXfrm>
    </dsp:sp>
    <dsp:sp modelId="{02BE17EE-51DB-4A02-9A62-35207AD74EB5}">
      <dsp:nvSpPr>
        <dsp:cNvPr id="0" name=""/>
        <dsp:cNvSpPr/>
      </dsp:nvSpPr>
      <dsp:spPr>
        <a:xfrm>
          <a:off x="0" y="2382671"/>
          <a:ext cx="7780867" cy="62361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KP – Key Partnerships</a:t>
          </a:r>
        </a:p>
      </dsp:txBody>
      <dsp:txXfrm>
        <a:off x="30442" y="2413113"/>
        <a:ext cx="7719983" cy="562726"/>
      </dsp:txXfrm>
    </dsp:sp>
    <dsp:sp modelId="{C8C73F11-BBF4-446D-A5FA-07483FB4EE12}">
      <dsp:nvSpPr>
        <dsp:cNvPr id="0" name=""/>
        <dsp:cNvSpPr/>
      </dsp:nvSpPr>
      <dsp:spPr>
        <a:xfrm>
          <a:off x="0" y="3006281"/>
          <a:ext cx="7780867" cy="6323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043" tIns="33020" rIns="184912" bIns="33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/>
            <a:t>Some activities are outsourced, and some resources are acquired outside the enterprise</a:t>
          </a:r>
        </a:p>
      </dsp:txBody>
      <dsp:txXfrm>
        <a:off x="0" y="3006281"/>
        <a:ext cx="7780867" cy="632385"/>
      </dsp:txXfrm>
    </dsp:sp>
    <dsp:sp modelId="{B960011C-4683-4814-984F-8C30C877133B}">
      <dsp:nvSpPr>
        <dsp:cNvPr id="0" name=""/>
        <dsp:cNvSpPr/>
      </dsp:nvSpPr>
      <dsp:spPr>
        <a:xfrm>
          <a:off x="0" y="3638666"/>
          <a:ext cx="7780867" cy="62361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C$ - Cost Structure</a:t>
          </a:r>
        </a:p>
      </dsp:txBody>
      <dsp:txXfrm>
        <a:off x="30442" y="3669108"/>
        <a:ext cx="7719983" cy="562726"/>
      </dsp:txXfrm>
    </dsp:sp>
    <dsp:sp modelId="{C080F6F5-65D3-4020-BA7E-F5EB6F3ECCF0}">
      <dsp:nvSpPr>
        <dsp:cNvPr id="0" name=""/>
        <dsp:cNvSpPr/>
      </dsp:nvSpPr>
      <dsp:spPr>
        <a:xfrm>
          <a:off x="0" y="4262276"/>
          <a:ext cx="7780867" cy="430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043" tIns="33020" rIns="184912" bIns="33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/>
            <a:t>The business model elements result in the cost structure</a:t>
          </a:r>
        </a:p>
      </dsp:txBody>
      <dsp:txXfrm>
        <a:off x="0" y="4262276"/>
        <a:ext cx="7780867" cy="43056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B21006-083F-4B6E-A524-CFBFFF7E489E}">
      <dsp:nvSpPr>
        <dsp:cNvPr id="0" name=""/>
        <dsp:cNvSpPr/>
      </dsp:nvSpPr>
      <dsp:spPr>
        <a:xfrm>
          <a:off x="0" y="31971"/>
          <a:ext cx="5616606" cy="6715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Unbundling Business Model</a:t>
          </a:r>
        </a:p>
      </dsp:txBody>
      <dsp:txXfrm>
        <a:off x="32784" y="64755"/>
        <a:ext cx="5551038" cy="606012"/>
      </dsp:txXfrm>
    </dsp:sp>
    <dsp:sp modelId="{3135A733-BBB3-492B-9A5A-21968F5CE135}">
      <dsp:nvSpPr>
        <dsp:cNvPr id="0" name=""/>
        <dsp:cNvSpPr/>
      </dsp:nvSpPr>
      <dsp:spPr>
        <a:xfrm>
          <a:off x="0" y="784192"/>
          <a:ext cx="5616606" cy="67158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The Long Tail</a:t>
          </a:r>
        </a:p>
      </dsp:txBody>
      <dsp:txXfrm>
        <a:off x="32784" y="816976"/>
        <a:ext cx="5551038" cy="606012"/>
      </dsp:txXfrm>
    </dsp:sp>
    <dsp:sp modelId="{4027F65B-0074-434D-ADBF-BAD34D277F4F}">
      <dsp:nvSpPr>
        <dsp:cNvPr id="0" name=""/>
        <dsp:cNvSpPr/>
      </dsp:nvSpPr>
      <dsp:spPr>
        <a:xfrm>
          <a:off x="0" y="1536412"/>
          <a:ext cx="5616606" cy="67158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Multi-sided Platforms</a:t>
          </a:r>
        </a:p>
      </dsp:txBody>
      <dsp:txXfrm>
        <a:off x="32784" y="1569196"/>
        <a:ext cx="5551038" cy="606012"/>
      </dsp:txXfrm>
    </dsp:sp>
    <dsp:sp modelId="{002F6703-394E-436F-B3A3-562CC1EF2002}">
      <dsp:nvSpPr>
        <dsp:cNvPr id="0" name=""/>
        <dsp:cNvSpPr/>
      </dsp:nvSpPr>
      <dsp:spPr>
        <a:xfrm>
          <a:off x="0" y="2288632"/>
          <a:ext cx="5616606" cy="67158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FREE as a Business Model</a:t>
          </a:r>
        </a:p>
      </dsp:txBody>
      <dsp:txXfrm>
        <a:off x="32784" y="2321416"/>
        <a:ext cx="5551038" cy="606012"/>
      </dsp:txXfrm>
    </dsp:sp>
    <dsp:sp modelId="{FD377786-DCD2-4EE0-87D9-5239F04954A6}">
      <dsp:nvSpPr>
        <dsp:cNvPr id="0" name=""/>
        <dsp:cNvSpPr/>
      </dsp:nvSpPr>
      <dsp:spPr>
        <a:xfrm>
          <a:off x="0" y="3040852"/>
          <a:ext cx="5616606" cy="67158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Open Business Model</a:t>
          </a:r>
        </a:p>
      </dsp:txBody>
      <dsp:txXfrm>
        <a:off x="32784" y="3073636"/>
        <a:ext cx="5551038" cy="6060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B6E422-91CF-4889-B8FA-869CEA80B7C6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E3FFA2-9190-4C26-8333-ACD5AD354D1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8351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80191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73391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182997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5EB0DE-FE74-4AC0-94EC-A17172D609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4708B8-D181-4C7A-BBF4-B0FAF3BF50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1422A9-79AD-499E-9534-1B4538AE3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B598A-C218-45B8-97FC-8E3DC70AF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C319C9-FD96-464D-8D3D-7E1C8456B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0628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7E830E-1DE4-4ABC-9D8C-ED5B94B4D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BB36EE-24BA-4CB3-B3EB-FE7EC4BAE4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BA5DC0-1F8B-4AE0-8AA3-1DE09AC0E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DCB1AC-F68A-4444-871B-635756A2F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1A0D5-1BCB-4464-AC95-6536E5721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0838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42D011-0335-430E-A81F-C3D9639E88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101427-1FC7-4090-BA0F-4D69E7C9BB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EC7D55-3019-44E4-AEB7-3B8B40067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4DC6EA-ECFD-4436-81CE-5C38409AA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E89D19-6DA8-448F-954F-42FD6F0FB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0888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4C586-1590-44CE-86BF-04C86B99F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03BABB-93E3-40CF-A4E0-BB359BDC35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06401A-64FA-4E11-B7CA-A06221298F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29DE5E-C380-4A62-ACBF-C41A3558B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F0FF91-2A13-4E01-A2CD-D199E6F2A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F8BDCF-F481-4B20-A8BD-B0FCE6F05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4937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49C87-1DC8-40C7-A9A8-F20A0B532F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55DAF0-F9F6-4E97-B2F1-C7ABDFFA73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91E4DE-04F4-49C5-97A6-EDBC1B971C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53ACB1-FC56-457F-B6E3-63E6BEB4DF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06B5FA-2576-48E2-BB56-1411F917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DA799CB-548C-40A1-923E-F2783A6D1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445214F-BCBF-4229-954D-261B9C97C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2C19E45-4BA9-4813-840E-769D74586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6722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DC3A0-30F3-4215-B5FE-5A1AFB9D2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3761DE-9058-49ED-BB0A-B606F20A1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BE0136-A630-4512-98F8-7EA3E524D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9D26FA-FBB8-480C-ACE2-ACE6B70FA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1536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CF76108-5356-4A7D-BDAF-8188FAF9E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7833146-9713-4026-BE1E-B86FDB4CD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59D545-9DB3-4573-91EF-ECF2CEC40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6826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597532-A55E-4F13-A641-5633EE050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BB74D8-D424-4578-9E8F-93ACDFCBDC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2145A0-3CF1-4AB3-8DA7-A57382E5A8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1172A5-E5C5-4944-8DD6-40B913CEB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F4A993-FED4-4128-ACEE-52D014ABB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970DD9-4CE7-4678-8926-65AA7C893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518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920169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DF8E0-EB66-42F8-9B09-5188B6B8D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B4C3FB-0288-4759-A09D-F28691BEB4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E9B0E7-D06E-4D26-B0D0-58ACDE3CE6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5FBAF6-1F1A-4610-9261-001ED8E07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95CF1E-572E-446A-AC63-EE39011CF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099653-C9AD-41F3-A954-485884828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6437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F9707-EC11-4168-B0E4-7C05DF5A1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95DBDD-88B5-4936-B488-D3D28E2E37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D1DF4C-AC58-43F6-A65A-86490E25B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DB74F4-90A5-4E70-8AEF-83A720813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4A426C-E0FD-4DE7-A6CF-EAB4577BD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1205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B91EC5-85E2-402B-AB01-1B2C8F46E0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84B976-DE40-4C2F-86C6-642FF81261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5BD52F-188F-45FF-A3E6-A3DD9A55E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FE00C9-0B4C-4EAF-B871-C789060D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87B9C1-6048-4220-AE27-6BF1E1DAB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2277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AD72C-868D-4927-BF78-E7373650E2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AF0BF3-BAB6-4038-A659-CF5561D681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189DD7-ED78-41C0-BCF0-C5594EEA6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EF0698-E966-47AD-9C7D-D6C76F6AB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54305-B04E-480C-B4DF-DA79A52EF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0287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D7BCB-D4E6-4A8B-9D71-4F80738D9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541FCF-270C-4CF6-AD4F-9AD77BAFD3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ABDAFE-FAAD-48CB-8201-A21B7DC58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5A49B6-6B1D-4071-B0B2-A3256AE12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D1BE06-8AE4-427F-89D2-91D7E4F84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6094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01B50-B7C7-4ED6-88DA-E02F5024A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AA5A54-B5E0-4B3D-80FE-22DB2C132D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96760D-60E4-4472-A9C0-AFAC01E4C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60C914-00EB-4655-BFD5-9965E0CFE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F6558C-189A-40EE-877A-94B8DF12A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4483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1D970-AB7E-47DD-8E7A-14F881D85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4128A-AF97-48AA-8F1E-783A889DFF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A80781-8171-46D6-AC97-3E12E39A88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FB6C86-CD3E-4397-ACAD-F5F33CE28F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DEEDBA-E2CA-4661-9320-768E73178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8BE337-BD35-4A58-80B8-80C4C2385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1658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D1A6B-D0EE-40DC-A2F4-1DEB56A45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60CC4C-F039-491F-B022-BC704E62F5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5028A9-AE30-4E62-B420-4AF9E2B3F3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82DDBE-AED1-4953-9318-F0DCBD8A60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069FBE-0844-4B0C-A42E-4131E2682E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47A9D11-4BE9-48F6-B2CD-2CC4FE909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5A57069-B7AA-48D7-BDA8-C265C3306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B753E1-E355-4158-B3B6-3AB6B17FD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8906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B3CE5-A0C4-4F2E-BEC5-E1A0976D9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4DB78F-81E1-4366-B25C-3B1A8233F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7DABFF-76C0-49E1-9401-479120240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1033A2-DAB4-4CC4-BC55-0083D6BB1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8217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7887A3-5458-4B75-B58F-3269212FC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BF72EB-5FFD-4884-90DA-13905C4E5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1F48C-4F94-4E88-AEF9-679810E80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361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334791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4215D-CAB7-4B5C-A9A8-2C469F678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1FCA1E-31E5-4737-A871-C383CA73CB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DD3421-8CDE-477F-9C2A-F73A324292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E09AF9-C0CE-4DF8-B78E-8B5866795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2853ED-8594-4246-882C-2B10788C2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EE30D7-8D49-493D-805F-49AE49710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0101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95F21-F462-4626-B3F2-49A8BC62C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FC3D8A-BB5B-4A91-B50F-DAB4CD6608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69CEDB-5DF5-4B08-AB6C-7B0B5F702B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9008B9-DF5F-4941-BB29-1427D032D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FF2134-E83C-40E5-BF61-DF64B58D4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9848F6-6B62-4570-819A-42EB7F74F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6680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5CAE9-3DB2-4D68-A1E8-1B475FB92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DAE6CE-A8B9-48FB-B3B6-89FA8EB501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CCE5F7-C945-4142-B0D1-20DDAFA7F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428C98-7BAE-4412-B05A-758604D01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F9C99D-ACFF-430A-81A6-3F364933B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9746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AFF1F2-3B6E-433F-B439-2BEE42DE98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B91E6F-7A16-45BB-817A-ECF16EEEAE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ADC882-19AA-492E-AABE-92CD4941B5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8C9D6B-2C60-41E7-9521-CFEA802DE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912F23-4B3E-4C4F-8A5E-1AAF4D4EC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2245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00532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1584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51469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26117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85110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782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040102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61905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6047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2167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27818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645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4106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82666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78927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66684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36996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35907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A578AA4-693F-42D5-8295-7B0794C14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C24CB9-EC4A-4A47-BACB-7C4DF04E6B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780B4-BCF9-42E3-AC0C-FF64776141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726278-2B03-4D09-A445-8EA3173CE9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5E6316-6C37-4738-86F7-9E8FA15D06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281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D10725-2A49-4368-A972-F73906153A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085F95-3670-445F-A8D9-375EAA4F2F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75FBC1-C114-4967-A7A7-96324F47DF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26193C-A3DA-424E-B0F8-FE780E5F8D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8FD10F-BEB4-4250-9663-ECBE6C9F4F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986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83315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outu.be/QoAOzMTLP5s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92A08-5156-4CB6-94CF-0C4A695BE0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19739" y="2235200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+mn-lt"/>
              </a:rPr>
              <a:t>ENTR6081 – Entrepreneurship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E7CFE2-427B-4992-902F-B30580D2CF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19739" y="4714875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Topic 4</a:t>
            </a:r>
          </a:p>
          <a:p>
            <a:r>
              <a:rPr lang="en-US" sz="2800" dirty="0">
                <a:solidFill>
                  <a:schemeClr val="bg1"/>
                </a:solidFill>
              </a:rPr>
              <a:t>Creating Your Business Model</a:t>
            </a:r>
          </a:p>
        </p:txBody>
      </p:sp>
    </p:spTree>
    <p:extLst>
      <p:ext uri="{BB962C8B-B14F-4D97-AF65-F5344CB8AC3E}">
        <p14:creationId xmlns:p14="http://schemas.microsoft.com/office/powerpoint/2010/main" val="12204415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9 Building Blocks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0C211341-A7F6-4A7D-859E-5088F472F8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3651840"/>
              </p:ext>
            </p:extLst>
          </p:nvPr>
        </p:nvGraphicFramePr>
        <p:xfrm>
          <a:off x="2205566" y="1727532"/>
          <a:ext cx="7780867" cy="47653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649412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9 Building Blocks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5E0C3A0B-4CF2-4C97-9BC8-5DA013FA261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1255403"/>
              </p:ext>
            </p:extLst>
          </p:nvPr>
        </p:nvGraphicFramePr>
        <p:xfrm>
          <a:off x="2205566" y="1727532"/>
          <a:ext cx="7780867" cy="47653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900298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Business Model Canvas Example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29CFF7-ECBF-4F99-9FE4-A419F95AE3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506" y="1336449"/>
            <a:ext cx="6553200" cy="520288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2F8BEFF-47BB-4BA7-86EA-3BE84382A6E8}"/>
              </a:ext>
            </a:extLst>
          </p:cNvPr>
          <p:cNvSpPr/>
          <p:nvPr/>
        </p:nvSpPr>
        <p:spPr>
          <a:xfrm>
            <a:off x="2836506" y="6521734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http://nextjuggernaut.com/blog/airbnb-business-model-canvas-how-airbnb-works-revenue-insights/</a:t>
            </a:r>
          </a:p>
        </p:txBody>
      </p:sp>
    </p:spTree>
    <p:extLst>
      <p:ext uri="{BB962C8B-B14F-4D97-AF65-F5344CB8AC3E}">
        <p14:creationId xmlns:p14="http://schemas.microsoft.com/office/powerpoint/2010/main" val="1844665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875FBCD-4C37-5846-A1E1-A55F1EFC4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530991"/>
            <a:ext cx="10515600" cy="1031484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+mn-lt"/>
              </a:rPr>
              <a:t>Business Model Patterns</a:t>
            </a:r>
          </a:p>
        </p:txBody>
      </p:sp>
    </p:spTree>
    <p:extLst>
      <p:ext uri="{BB962C8B-B14F-4D97-AF65-F5344CB8AC3E}">
        <p14:creationId xmlns:p14="http://schemas.microsoft.com/office/powerpoint/2010/main" val="18239644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Business Model Patterns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64C763-C691-4504-92E3-1D6EA4E56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Business models with similar characteristics, similar arrangements of business model Building Blocks, or similar behaviors.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6EF42F4F-4655-4F64-980E-2E72FD9E5F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9635264"/>
              </p:ext>
            </p:extLst>
          </p:nvPr>
        </p:nvGraphicFramePr>
        <p:xfrm>
          <a:off x="3287697" y="2866501"/>
          <a:ext cx="5616606" cy="3744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049647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Unbundling Business Model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64C763-C691-4504-92E3-1D6EA4E56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The concept of the “unbundled” corporation holds that there are </a:t>
            </a:r>
            <a:r>
              <a:rPr lang="en-US" sz="2800" b="1" dirty="0">
                <a:solidFill>
                  <a:srgbClr val="ED7D31"/>
                </a:solidFill>
              </a:rPr>
              <a:t>three fundamentally different types of businesses</a:t>
            </a:r>
            <a:r>
              <a:rPr lang="en-US" sz="2800" dirty="0"/>
              <a:t>: Customer Relationship businesses, product innovation businesses, and infrastructure businesses.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Each type has </a:t>
            </a:r>
            <a:r>
              <a:rPr lang="en-US" sz="2800" b="1" dirty="0">
                <a:solidFill>
                  <a:srgbClr val="ED7D31"/>
                </a:solidFill>
              </a:rPr>
              <a:t>different economic, competitive, and cultural imperatives.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The three types may co-exist within a single corporation, but ideally, they are “unbundled” into separate entities in order to </a:t>
            </a:r>
            <a:r>
              <a:rPr lang="en-US" sz="2800" b="1" dirty="0">
                <a:solidFill>
                  <a:srgbClr val="ED7D31"/>
                </a:solidFill>
              </a:rPr>
              <a:t>avoid conflicts or undesirable trade-offs.</a:t>
            </a:r>
            <a:endParaRPr lang="en-US" sz="2800" b="1" dirty="0">
              <a:solidFill>
                <a:srgbClr val="ED7D3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32647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Unbundling Business Model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F8E36E7-19BE-45FC-B576-F46AEB9FBE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1504478"/>
              </p:ext>
            </p:extLst>
          </p:nvPr>
        </p:nvGraphicFramePr>
        <p:xfrm>
          <a:off x="2351532" y="1577266"/>
          <a:ext cx="7488936" cy="50729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359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162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Product Innovation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Customer Relationship Management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Infrastructure Management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8898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Economics</a:t>
                      </a:r>
                    </a:p>
                  </a:txBody>
                  <a:tcPr vert="vert27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Early market entry enables charging</a:t>
                      </a:r>
                    </a:p>
                    <a:p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premium prices and acquiring large</a:t>
                      </a:r>
                    </a:p>
                    <a:p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market share; speed is key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High cost of customer acquisition</a:t>
                      </a:r>
                    </a:p>
                    <a:p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makes it imperative to gain large wallet</a:t>
                      </a:r>
                    </a:p>
                    <a:p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share; economies of scope are key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High fixed costs make large volumes</a:t>
                      </a:r>
                    </a:p>
                    <a:p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essential to achieve low unit costs;</a:t>
                      </a:r>
                    </a:p>
                    <a:p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economies of scale are key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3242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Culture</a:t>
                      </a:r>
                    </a:p>
                  </a:txBody>
                  <a:tcPr vert="vert27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Battle for talent; low barriers to entry;</a:t>
                      </a:r>
                    </a:p>
                    <a:p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many small players thrive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Battle for scope; rapid consolidation;</a:t>
                      </a:r>
                    </a:p>
                    <a:p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few big players dominate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Battle for scale; rapid consolidation;</a:t>
                      </a:r>
                    </a:p>
                    <a:p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few big players dominate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1530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Competition</a:t>
                      </a:r>
                    </a:p>
                  </a:txBody>
                  <a:tcPr vert="vert27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Employee centered; coddling the</a:t>
                      </a:r>
                    </a:p>
                    <a:p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creative stars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Highly service oriented; customer comes-</a:t>
                      </a:r>
                    </a:p>
                    <a:p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first mentality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Cost focused; stresses standardization,</a:t>
                      </a:r>
                    </a:p>
                    <a:p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predictability, and efficiency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13843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Unbundling Business Model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DEE9E00-B860-4407-83DE-B1FA7C50D4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1759073"/>
            <a:ext cx="99060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6379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Unbundling Business Model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77B466B-209C-4BCC-A048-A5843F6AA3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3776" y="1497989"/>
            <a:ext cx="5744448" cy="512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7484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The Long Tail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64C763-C691-4504-92E3-1D6EA4E56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Long tail business models are about selling less of more: They focus on offering many </a:t>
            </a:r>
            <a:r>
              <a:rPr lang="en-US" sz="2800" b="1" dirty="0">
                <a:solidFill>
                  <a:srgbClr val="ED7D31"/>
                </a:solidFill>
              </a:rPr>
              <a:t>niche products</a:t>
            </a:r>
            <a:r>
              <a:rPr lang="en-US" sz="2800" dirty="0"/>
              <a:t>, each of which sells relatively infrequently.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Aggregate sales of niche items can be as lucrative as the traditional model whereby a small number of bestsellers account for most revenues.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Long Tail business models require </a:t>
            </a:r>
            <a:r>
              <a:rPr lang="en-US" sz="2800" b="1" dirty="0">
                <a:solidFill>
                  <a:srgbClr val="70AD47"/>
                </a:solidFill>
              </a:rPr>
              <a:t>low inventory costs and strong platforms </a:t>
            </a:r>
            <a:r>
              <a:rPr lang="en-US" sz="2800" dirty="0"/>
              <a:t>to make niche content readily available to interested buyers.</a:t>
            </a:r>
          </a:p>
        </p:txBody>
      </p:sp>
    </p:spTree>
    <p:extLst>
      <p:ext uri="{BB962C8B-B14F-4D97-AF65-F5344CB8AC3E}">
        <p14:creationId xmlns:p14="http://schemas.microsoft.com/office/powerpoint/2010/main" val="1766760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1FB1105D-91DB-48DB-B019-B032F01EC572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/>
              <a:t>LEARNING OUTCOMES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4A37CF08-CAD1-4930-B1E0-18C00031B846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dirty="0"/>
              <a:t>LO1: Construct creative mindset in developing a new business</a:t>
            </a:r>
          </a:p>
          <a:p>
            <a:pPr algn="just"/>
            <a:r>
              <a:rPr lang="en-US" dirty="0"/>
              <a:t>LO2: Identify value propositions in business ideas and market opportunities</a:t>
            </a:r>
          </a:p>
          <a:p>
            <a:pPr algn="just"/>
            <a:r>
              <a:rPr lang="en-US" dirty="0"/>
              <a:t>LO3: Design strategies needed to develop a sustainable business</a:t>
            </a:r>
          </a:p>
        </p:txBody>
      </p:sp>
    </p:spTree>
    <p:extLst>
      <p:ext uri="{BB962C8B-B14F-4D97-AF65-F5344CB8AC3E}">
        <p14:creationId xmlns:p14="http://schemas.microsoft.com/office/powerpoint/2010/main" val="19566938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The Long Tail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CADF69-57A3-4F3D-AF07-B63D923B21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4203" y="1315713"/>
            <a:ext cx="7983593" cy="517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420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Multi-sided Platforms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64C763-C691-4504-92E3-1D6EA4E56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Multi-sided platforms bring together </a:t>
            </a:r>
            <a:r>
              <a:rPr lang="en-US" sz="2800" b="1" dirty="0">
                <a:solidFill>
                  <a:srgbClr val="ED7D31"/>
                </a:solidFill>
              </a:rPr>
              <a:t>two or more distinct but interdependent groups of customers.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Such platforms are of value to one group of customers only if the other groups of customers are also present.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The platform creates value by </a:t>
            </a:r>
            <a:r>
              <a:rPr lang="en-US" sz="2800" b="1" dirty="0">
                <a:solidFill>
                  <a:srgbClr val="70AD47"/>
                </a:solidFill>
              </a:rPr>
              <a:t>facilitating interactions </a:t>
            </a:r>
            <a:r>
              <a:rPr lang="en-US" sz="2800" dirty="0"/>
              <a:t>between the different groups.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A multi-sided platform grows in value to the extent that it attracts more users, a phenomenon known as the </a:t>
            </a:r>
            <a:r>
              <a:rPr lang="en-US" sz="2800" b="1" dirty="0">
                <a:solidFill>
                  <a:srgbClr val="70AD47"/>
                </a:solidFill>
              </a:rPr>
              <a:t>network effect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75338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Multi-sided Platforms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380C465-3FEE-41AD-BDF8-5714143B85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8327" y="1522990"/>
            <a:ext cx="8195346" cy="4969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803702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FREE as a Business Model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64C763-C691-4504-92E3-1D6EA4E56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In the free business model </a:t>
            </a:r>
            <a:r>
              <a:rPr lang="en-US" sz="2800" b="1" dirty="0">
                <a:solidFill>
                  <a:srgbClr val="ED7D31"/>
                </a:solidFill>
              </a:rPr>
              <a:t>at least one </a:t>
            </a:r>
            <a:r>
              <a:rPr lang="en-US" sz="2800" dirty="0"/>
              <a:t>substantial Customer Segment can continuously benefit from a </a:t>
            </a:r>
            <a:r>
              <a:rPr lang="en-US" sz="2800" b="1" dirty="0">
                <a:solidFill>
                  <a:srgbClr val="70AD47"/>
                </a:solidFill>
              </a:rPr>
              <a:t>free-of-charge offer.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Different patterns make the free offer possible.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Non-paying customers are financed by another part of the business model or by another Customer Segment.</a:t>
            </a:r>
          </a:p>
        </p:txBody>
      </p:sp>
    </p:spTree>
    <p:extLst>
      <p:ext uri="{BB962C8B-B14F-4D97-AF65-F5344CB8AC3E}">
        <p14:creationId xmlns:p14="http://schemas.microsoft.com/office/powerpoint/2010/main" val="20501862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Skype’s Free Business Model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CF3493-043A-4D7D-A5F8-E2CB222C5B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5073" y="1417337"/>
            <a:ext cx="8441854" cy="49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894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Open Business Model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64C763-C691-4504-92E3-1D6EA4E56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Open business models can be used by companies to create and capture value by systematically </a:t>
            </a:r>
            <a:r>
              <a:rPr lang="en-US" sz="2800" b="1" dirty="0">
                <a:solidFill>
                  <a:srgbClr val="70AD47"/>
                </a:solidFill>
              </a:rPr>
              <a:t>collaborating with outside partners</a:t>
            </a:r>
            <a:r>
              <a:rPr lang="en-US" sz="28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This may happen from the “outside-in” by exploiting external ideas within the firm, or from the “inside-out” by providing external parties with ideas or assets lying idle within the firm.</a:t>
            </a:r>
          </a:p>
        </p:txBody>
      </p:sp>
    </p:spTree>
    <p:extLst>
      <p:ext uri="{BB962C8B-B14F-4D97-AF65-F5344CB8AC3E}">
        <p14:creationId xmlns:p14="http://schemas.microsoft.com/office/powerpoint/2010/main" val="17540714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 err="1"/>
              <a:t>Innocentive</a:t>
            </a:r>
            <a:r>
              <a:rPr lang="en-US" dirty="0"/>
              <a:t> Open Business Model</a:t>
            </a:r>
          </a:p>
        </p:txBody>
      </p:sp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C96AF25A-D5D1-46EA-9800-4CE2C131C7DC}"/>
              </a:ext>
            </a:extLst>
          </p:cNvPr>
          <p:cNvPicPr>
            <a:picLocks noGr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6973" y="1690688"/>
            <a:ext cx="8098054" cy="4886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046203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5770" y="365125"/>
            <a:ext cx="5998029" cy="1325563"/>
          </a:xfrm>
        </p:spPr>
        <p:txBody>
          <a:bodyPr/>
          <a:lstStyle/>
          <a:p>
            <a:pPr algn="r"/>
            <a:r>
              <a:rPr lang="en-US" dirty="0"/>
              <a:t>REFERENCES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64C763-C691-4504-92E3-1D6EA4E56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http://blog.strategyzer.com/posts/2015/3/23/14-ways-to-apply-the-business-model-canvas</a:t>
            </a:r>
          </a:p>
          <a:p>
            <a:pPr algn="just"/>
            <a:r>
              <a:rPr lang="en-US" dirty="0"/>
              <a:t>http://nextjuggernaut.com/blog/airbnb-business-model-canvas-how-airbnb-works-revenue-insights/</a:t>
            </a:r>
          </a:p>
          <a:p>
            <a:pPr algn="just"/>
            <a:r>
              <a:rPr lang="en-US" dirty="0"/>
              <a:t>Osterwalder, A., &amp; Pigneur, Y. (2010). Business model generation: a handbook for visionaries, game changers, and challengers. John Wiley &amp; Sons.</a:t>
            </a:r>
          </a:p>
        </p:txBody>
      </p:sp>
    </p:spTree>
    <p:extLst>
      <p:ext uri="{BB962C8B-B14F-4D97-AF65-F5344CB8AC3E}">
        <p14:creationId xmlns:p14="http://schemas.microsoft.com/office/powerpoint/2010/main" val="42128814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F271814C-9891-EA4D-B8A9-0093A85390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857" y="3148557"/>
            <a:ext cx="6914034" cy="223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214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1FB1105D-91DB-48DB-B019-B032F01EC572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/>
              <a:t>OUTLINE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4A37CF08-CAD1-4930-B1E0-18C00031B846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dirty="0"/>
              <a:t>Business Model Canvas</a:t>
            </a:r>
          </a:p>
          <a:p>
            <a:pPr algn="just"/>
            <a:r>
              <a:rPr lang="en-US" dirty="0"/>
              <a:t>9 Building Blocks</a:t>
            </a:r>
          </a:p>
          <a:p>
            <a:pPr algn="just"/>
            <a:r>
              <a:rPr lang="en-US" dirty="0"/>
              <a:t>Business Model Patterns</a:t>
            </a:r>
          </a:p>
        </p:txBody>
      </p:sp>
    </p:spTree>
    <p:extLst>
      <p:ext uri="{BB962C8B-B14F-4D97-AF65-F5344CB8AC3E}">
        <p14:creationId xmlns:p14="http://schemas.microsoft.com/office/powerpoint/2010/main" val="494306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875FBCD-4C37-5846-A1E1-A55F1EFC4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108960"/>
            <a:ext cx="10515600" cy="145351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+mn-lt"/>
              </a:rPr>
              <a:t>Business Model Canvas</a:t>
            </a:r>
          </a:p>
        </p:txBody>
      </p:sp>
    </p:spTree>
    <p:extLst>
      <p:ext uri="{BB962C8B-B14F-4D97-AF65-F5344CB8AC3E}">
        <p14:creationId xmlns:p14="http://schemas.microsoft.com/office/powerpoint/2010/main" val="2704724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Business Model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64C763-C691-4504-92E3-1D6EA4E56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/>
              <a:t>A Business Model describes the rationale of how an organization </a:t>
            </a:r>
            <a:r>
              <a:rPr lang="en-US" b="1" dirty="0">
                <a:solidFill>
                  <a:srgbClr val="70AD47"/>
                </a:solidFill>
              </a:rPr>
              <a:t>creates</a:t>
            </a:r>
            <a:r>
              <a:rPr lang="en-US" dirty="0"/>
              <a:t>, </a:t>
            </a:r>
            <a:r>
              <a:rPr lang="en-US" b="1" dirty="0">
                <a:solidFill>
                  <a:srgbClr val="70AD47"/>
                </a:solidFill>
              </a:rPr>
              <a:t>delivers</a:t>
            </a:r>
            <a:r>
              <a:rPr lang="en-US" dirty="0"/>
              <a:t>, and </a:t>
            </a:r>
            <a:r>
              <a:rPr lang="en-US" b="1" dirty="0">
                <a:solidFill>
                  <a:srgbClr val="70AD47"/>
                </a:solidFill>
              </a:rPr>
              <a:t>captures</a:t>
            </a:r>
            <a:r>
              <a:rPr lang="en-US" dirty="0"/>
              <a:t> </a:t>
            </a:r>
            <a:r>
              <a:rPr lang="en-US" b="1" dirty="0">
                <a:solidFill>
                  <a:srgbClr val="ED7D31"/>
                </a:solidFill>
              </a:rPr>
              <a:t>value</a:t>
            </a:r>
          </a:p>
          <a:p>
            <a:pPr marL="0" indent="0" algn="just">
              <a:buNone/>
            </a:pPr>
            <a:endParaRPr lang="en-US" dirty="0"/>
          </a:p>
          <a:p>
            <a:pPr marL="0" indent="0" algn="just">
              <a:buNone/>
            </a:pPr>
            <a:r>
              <a:rPr lang="en-US" dirty="0"/>
              <a:t>A Business model canvas is a shared language for </a:t>
            </a:r>
            <a:r>
              <a:rPr lang="en-US" b="1" dirty="0">
                <a:solidFill>
                  <a:srgbClr val="70AD47"/>
                </a:solidFill>
              </a:rPr>
              <a:t>describing</a:t>
            </a:r>
            <a:r>
              <a:rPr lang="en-US" dirty="0"/>
              <a:t>, </a:t>
            </a:r>
            <a:r>
              <a:rPr lang="en-US" b="1" dirty="0">
                <a:solidFill>
                  <a:srgbClr val="70AD47"/>
                </a:solidFill>
              </a:rPr>
              <a:t>visualizing</a:t>
            </a:r>
            <a:r>
              <a:rPr lang="en-US" dirty="0"/>
              <a:t>, </a:t>
            </a:r>
            <a:r>
              <a:rPr lang="en-US" b="1" dirty="0">
                <a:solidFill>
                  <a:srgbClr val="70AD47"/>
                </a:solidFill>
              </a:rPr>
              <a:t>assessing</a:t>
            </a:r>
            <a:r>
              <a:rPr lang="en-US" dirty="0"/>
              <a:t>, and </a:t>
            </a:r>
            <a:r>
              <a:rPr lang="en-US" b="1" dirty="0">
                <a:solidFill>
                  <a:srgbClr val="70AD47"/>
                </a:solidFill>
              </a:rPr>
              <a:t>changing</a:t>
            </a:r>
            <a:r>
              <a:rPr lang="en-US" dirty="0"/>
              <a:t> </a:t>
            </a:r>
            <a:r>
              <a:rPr lang="en-US" b="1" dirty="0">
                <a:solidFill>
                  <a:srgbClr val="ED7D31"/>
                </a:solidFill>
              </a:rPr>
              <a:t>business models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9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Business Model Canvas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DF97E29-A3A7-4B2C-8993-BDF35DA369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57252" y="1690688"/>
            <a:ext cx="6677495" cy="4718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091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Business Model Canvas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28B91C5-75AF-459A-9347-4159DF4C6A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7462" y="1825625"/>
            <a:ext cx="7077075" cy="387667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7F9F2B0-250B-4B4D-A84E-32ACA75EB491}"/>
              </a:ext>
            </a:extLst>
          </p:cNvPr>
          <p:cNvSpPr/>
          <p:nvPr/>
        </p:nvSpPr>
        <p:spPr>
          <a:xfrm>
            <a:off x="2481262" y="5695476"/>
            <a:ext cx="3219023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hlinkClick r:id="rId4"/>
              </a:rPr>
              <a:t>https://youtu.be/QoAOzMTLP5s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3088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Business Model Canvas Applications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0E76D189-648F-492B-80A5-B8C71A9438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5294966"/>
              </p:ext>
            </p:extLst>
          </p:nvPr>
        </p:nvGraphicFramePr>
        <p:xfrm>
          <a:off x="1219285" y="1896533"/>
          <a:ext cx="4419515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C114FC7B-D8FA-43ED-9934-62A538F485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89233042"/>
              </p:ext>
            </p:extLst>
          </p:nvPr>
        </p:nvGraphicFramePr>
        <p:xfrm>
          <a:off x="6096000" y="1858433"/>
          <a:ext cx="5520182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8187348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875FBCD-4C37-5846-A1E1-A55F1EFC4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530991"/>
            <a:ext cx="10515600" cy="1031484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+mn-lt"/>
              </a:rPr>
              <a:t>9 Building Blocks</a:t>
            </a:r>
          </a:p>
        </p:txBody>
      </p:sp>
    </p:spTree>
    <p:extLst>
      <p:ext uri="{BB962C8B-B14F-4D97-AF65-F5344CB8AC3E}">
        <p14:creationId xmlns:p14="http://schemas.microsoft.com/office/powerpoint/2010/main" val="3452519660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-99202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-992020" id="{02000B11-01B0-4294-AF67-4CAC9E3984A1}" vid="{D7DE1880-873A-4874-A3AA-BED8D3DAADA3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78AE1032-A8B9-5B44-B340-1FD84514A10A}" vid="{64BC4D9F-7E3C-A64B-B322-C9A2C85C8C24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A635F49DC82FA4F89C8BAA8A53B6F2C" ma:contentTypeVersion="4" ma:contentTypeDescription="Create a new document." ma:contentTypeScope="" ma:versionID="8db32d30f7563d6262e760af3ca99aed">
  <xsd:schema xmlns:xsd="http://www.w3.org/2001/XMLSchema" xmlns:xs="http://www.w3.org/2001/XMLSchema" xmlns:p="http://schemas.microsoft.com/office/2006/metadata/properties" xmlns:ns2="ed94b2a2-3b81-46c5-b356-ffef8ec0df2f" targetNamespace="http://schemas.microsoft.com/office/2006/metadata/properties" ma:root="true" ma:fieldsID="aecaffcbb5d79f4b7fcf47eb7ffbd5d5" ns2:_="">
    <xsd:import namespace="ed94b2a2-3b81-46c5-b356-ffef8ec0df2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94b2a2-3b81-46c5-b356-ffef8ec0df2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305E9B9-98A5-45FD-ABB2-290860000D7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9539044-740A-48B1-A323-71521557AC3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C12622-0869-487A-B30E-637A260B46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d94b2a2-3b81-46c5-b356-ffef8ec0df2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Theme1-992020</Template>
  <TotalTime>2425</TotalTime>
  <Words>918</Words>
  <Application>Microsoft Office PowerPoint</Application>
  <PresentationFormat>Widescreen</PresentationFormat>
  <Paragraphs>124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Arial</vt:lpstr>
      <vt:lpstr>Calibri</vt:lpstr>
      <vt:lpstr>Calibri Light</vt:lpstr>
      <vt:lpstr>Theme1-992020</vt:lpstr>
      <vt:lpstr>Custom Design</vt:lpstr>
      <vt:lpstr>1_Custom Design</vt:lpstr>
      <vt:lpstr>Theme1</vt:lpstr>
      <vt:lpstr>ENTR6081 – Entrepreneurship</vt:lpstr>
      <vt:lpstr>PowerPoint Presentation</vt:lpstr>
      <vt:lpstr>PowerPoint Presentation</vt:lpstr>
      <vt:lpstr>Business Model Canvas</vt:lpstr>
      <vt:lpstr>Business Model</vt:lpstr>
      <vt:lpstr>Business Model Canvas</vt:lpstr>
      <vt:lpstr>Business Model Canvas</vt:lpstr>
      <vt:lpstr>Business Model Canvas Applications</vt:lpstr>
      <vt:lpstr>9 Building Blocks</vt:lpstr>
      <vt:lpstr>9 Building Blocks</vt:lpstr>
      <vt:lpstr>9 Building Blocks</vt:lpstr>
      <vt:lpstr>Business Model Canvas Example</vt:lpstr>
      <vt:lpstr>Business Model Patterns</vt:lpstr>
      <vt:lpstr>Business Model Patterns</vt:lpstr>
      <vt:lpstr>Unbundling Business Model</vt:lpstr>
      <vt:lpstr>Unbundling Business Model</vt:lpstr>
      <vt:lpstr>Unbundling Business Model</vt:lpstr>
      <vt:lpstr>Unbundling Business Model</vt:lpstr>
      <vt:lpstr>The Long Tail</vt:lpstr>
      <vt:lpstr>The Long Tail</vt:lpstr>
      <vt:lpstr>Multi-sided Platforms</vt:lpstr>
      <vt:lpstr>Multi-sided Platforms</vt:lpstr>
      <vt:lpstr>FREE as a Business Model</vt:lpstr>
      <vt:lpstr>Skype’s Free Business Model</vt:lpstr>
      <vt:lpstr>Open Business Model</vt:lpstr>
      <vt:lpstr>Innocentive Open Business Model</vt:lpstr>
      <vt:lpstr>REFERENCES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Dini Anggraini</cp:lastModifiedBy>
  <cp:revision>279</cp:revision>
  <dcterms:created xsi:type="dcterms:W3CDTF">2018-12-15T11:14:17Z</dcterms:created>
  <dcterms:modified xsi:type="dcterms:W3CDTF">2021-01-05T08:22:28Z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0x010100CA635F49DC82FA4F89C8BAA8A53B6F2C</vt:lpwstr>
  </property>
</Properties>
</file>