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696" r:id="rId6"/>
    <p:sldMasterId id="2147483708" r:id="rId7"/>
  </p:sldMasterIdLst>
  <p:notesMasterIdLst>
    <p:notesMasterId r:id="rId37"/>
  </p:notesMasterIdLst>
  <p:sldIdLst>
    <p:sldId id="447" r:id="rId8"/>
    <p:sldId id="448" r:id="rId9"/>
    <p:sldId id="456" r:id="rId10"/>
    <p:sldId id="452" r:id="rId11"/>
    <p:sldId id="537" r:id="rId12"/>
    <p:sldId id="517" r:id="rId13"/>
    <p:sldId id="476" r:id="rId14"/>
    <p:sldId id="518" r:id="rId15"/>
    <p:sldId id="529" r:id="rId16"/>
    <p:sldId id="530" r:id="rId17"/>
    <p:sldId id="531" r:id="rId18"/>
    <p:sldId id="533" r:id="rId19"/>
    <p:sldId id="532" r:id="rId20"/>
    <p:sldId id="534" r:id="rId21"/>
    <p:sldId id="535" r:id="rId22"/>
    <p:sldId id="536" r:id="rId23"/>
    <p:sldId id="521" r:id="rId24"/>
    <p:sldId id="477" r:id="rId25"/>
    <p:sldId id="516" r:id="rId26"/>
    <p:sldId id="522" r:id="rId27"/>
    <p:sldId id="523" r:id="rId28"/>
    <p:sldId id="524" r:id="rId29"/>
    <p:sldId id="525" r:id="rId30"/>
    <p:sldId id="527" r:id="rId31"/>
    <p:sldId id="501" r:id="rId32"/>
    <p:sldId id="538" r:id="rId33"/>
    <p:sldId id="528" r:id="rId34"/>
    <p:sldId id="500" r:id="rId35"/>
    <p:sldId id="450" r:id="rId36"/>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D47"/>
    <a:srgbClr val="ED7D31"/>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65" autoAdjust="0"/>
    <p:restoredTop sz="94660"/>
  </p:normalViewPr>
  <p:slideViewPr>
    <p:cSldViewPr snapToGrid="0">
      <p:cViewPr varScale="1">
        <p:scale>
          <a:sx n="68" d="100"/>
          <a:sy n="68" d="100"/>
        </p:scale>
        <p:origin x="504" y="72"/>
      </p:cViewPr>
      <p:guideLst/>
    </p:cSldViewPr>
  </p:slideViewPr>
  <p:notesTextViewPr>
    <p:cViewPr>
      <p:scale>
        <a:sx n="1" d="1"/>
        <a:sy n="1" d="1"/>
      </p:scale>
      <p:origin x="0" y="0"/>
    </p:cViewPr>
  </p:notesTextViewPr>
  <p:sorterViewPr>
    <p:cViewPr>
      <p:scale>
        <a:sx n="100" d="100"/>
        <a:sy n="100" d="100"/>
      </p:scale>
      <p:origin x="0" y="-402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107EA1-8AAA-42BF-8C63-EDE8386D193D}"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6D31F6F1-6F8E-4CA3-8F3C-6629084AF7A6}">
      <dgm:prSet phldrT="[Text]"/>
      <dgm:spPr/>
      <dgm:t>
        <a:bodyPr/>
        <a:lstStyle/>
        <a:p>
          <a:r>
            <a:rPr lang="en-US" dirty="0"/>
            <a:t>Bank</a:t>
          </a:r>
        </a:p>
      </dgm:t>
    </dgm:pt>
    <dgm:pt modelId="{43CCC443-559C-40A5-B5CF-79FBD57F9E4E}" type="parTrans" cxnId="{267D6A9F-1EBC-43E5-9FB1-3DA2CA5D1586}">
      <dgm:prSet/>
      <dgm:spPr/>
      <dgm:t>
        <a:bodyPr/>
        <a:lstStyle/>
        <a:p>
          <a:endParaRPr lang="en-US"/>
        </a:p>
      </dgm:t>
    </dgm:pt>
    <dgm:pt modelId="{7F7DEE0C-AD8F-49FE-BB3D-4666454DDFAE}" type="sibTrans" cxnId="{267D6A9F-1EBC-43E5-9FB1-3DA2CA5D1586}">
      <dgm:prSet/>
      <dgm:spPr/>
      <dgm:t>
        <a:bodyPr/>
        <a:lstStyle/>
        <a:p>
          <a:endParaRPr lang="en-US"/>
        </a:p>
      </dgm:t>
    </dgm:pt>
    <dgm:pt modelId="{91D2B4A8-961F-48F0-8A13-6258E023238B}">
      <dgm:prSet phldrT="[Text]"/>
      <dgm:spPr/>
      <dgm:t>
        <a:bodyPr/>
        <a:lstStyle/>
        <a:p>
          <a:r>
            <a:rPr lang="en-US" dirty="0"/>
            <a:t>A bank loan may be available to help you with startup costs</a:t>
          </a:r>
        </a:p>
      </dgm:t>
    </dgm:pt>
    <dgm:pt modelId="{64C19EA8-CA7B-497F-8BF1-898FEC0CDFE2}" type="parTrans" cxnId="{A9306C45-A5A6-46EC-A282-2888DB7B9308}">
      <dgm:prSet/>
      <dgm:spPr/>
      <dgm:t>
        <a:bodyPr/>
        <a:lstStyle/>
        <a:p>
          <a:endParaRPr lang="en-US"/>
        </a:p>
      </dgm:t>
    </dgm:pt>
    <dgm:pt modelId="{7397C872-B280-494C-BFEC-2E7FA8569EC7}" type="sibTrans" cxnId="{A9306C45-A5A6-46EC-A282-2888DB7B9308}">
      <dgm:prSet/>
      <dgm:spPr/>
      <dgm:t>
        <a:bodyPr/>
        <a:lstStyle/>
        <a:p>
          <a:endParaRPr lang="en-US"/>
        </a:p>
      </dgm:t>
    </dgm:pt>
    <dgm:pt modelId="{3509C003-54FF-4FD4-AD3D-308E6D2BAF4C}">
      <dgm:prSet phldrT="[Text]"/>
      <dgm:spPr/>
      <dgm:t>
        <a:bodyPr/>
        <a:lstStyle/>
        <a:p>
          <a:r>
            <a:rPr lang="en-US" dirty="0"/>
            <a:t>Be prepared to prove financial responsibility and wait the time it may take to process the loan</a:t>
          </a:r>
        </a:p>
      </dgm:t>
    </dgm:pt>
    <dgm:pt modelId="{596E3DFA-B3BE-4ACE-9D4F-2D90D2C86057}" type="parTrans" cxnId="{5A7DCC0B-2BDB-4CC1-93B4-AEB9F3445F6B}">
      <dgm:prSet/>
      <dgm:spPr/>
      <dgm:t>
        <a:bodyPr/>
        <a:lstStyle/>
        <a:p>
          <a:endParaRPr lang="en-US"/>
        </a:p>
      </dgm:t>
    </dgm:pt>
    <dgm:pt modelId="{92CA16F2-7E1F-49A1-A5E2-6B78191A4223}" type="sibTrans" cxnId="{5A7DCC0B-2BDB-4CC1-93B4-AEB9F3445F6B}">
      <dgm:prSet/>
      <dgm:spPr/>
      <dgm:t>
        <a:bodyPr/>
        <a:lstStyle/>
        <a:p>
          <a:endParaRPr lang="en-US"/>
        </a:p>
      </dgm:t>
    </dgm:pt>
    <dgm:pt modelId="{953F1572-2B21-4EEB-9A80-9629C9B87EAA}">
      <dgm:prSet phldrT="[Text]"/>
      <dgm:spPr/>
      <dgm:t>
        <a:bodyPr/>
        <a:lstStyle/>
        <a:p>
          <a:r>
            <a:rPr lang="en-US" dirty="0"/>
            <a:t>A bank will want to see a solid business plan. It helps having personal experience in the industry or a good mentor who is well versed in the industry. You may also have to talk collateral, including possibly a home equity loan, and provide as much startup cash as you can.</a:t>
          </a:r>
        </a:p>
      </dgm:t>
    </dgm:pt>
    <dgm:pt modelId="{68D12D9E-833A-464F-9389-CF2FB71A1C18}" type="parTrans" cxnId="{47CFC701-54ED-4720-A260-387A795ED0D8}">
      <dgm:prSet/>
      <dgm:spPr/>
      <dgm:t>
        <a:bodyPr/>
        <a:lstStyle/>
        <a:p>
          <a:endParaRPr lang="en-US"/>
        </a:p>
      </dgm:t>
    </dgm:pt>
    <dgm:pt modelId="{F14F52E2-828E-438C-BDEE-1D9238FE6296}" type="sibTrans" cxnId="{47CFC701-54ED-4720-A260-387A795ED0D8}">
      <dgm:prSet/>
      <dgm:spPr/>
      <dgm:t>
        <a:bodyPr/>
        <a:lstStyle/>
        <a:p>
          <a:endParaRPr lang="en-US"/>
        </a:p>
      </dgm:t>
    </dgm:pt>
    <dgm:pt modelId="{854646C4-62E2-4794-9439-A48BC5D374D2}" type="pres">
      <dgm:prSet presAssocID="{1F107EA1-8AAA-42BF-8C63-EDE8386D193D}" presName="linear" presStyleCnt="0">
        <dgm:presLayoutVars>
          <dgm:animLvl val="lvl"/>
          <dgm:resizeHandles val="exact"/>
        </dgm:presLayoutVars>
      </dgm:prSet>
      <dgm:spPr/>
    </dgm:pt>
    <dgm:pt modelId="{47979589-091D-45DC-9CD2-4CEF18EBB24F}" type="pres">
      <dgm:prSet presAssocID="{6D31F6F1-6F8E-4CA3-8F3C-6629084AF7A6}" presName="parentText" presStyleLbl="node1" presStyleIdx="0" presStyleCnt="1">
        <dgm:presLayoutVars>
          <dgm:chMax val="0"/>
          <dgm:bulletEnabled val="1"/>
        </dgm:presLayoutVars>
      </dgm:prSet>
      <dgm:spPr/>
    </dgm:pt>
    <dgm:pt modelId="{6F07075C-0482-48D6-8574-1975BBE7AF30}" type="pres">
      <dgm:prSet presAssocID="{6D31F6F1-6F8E-4CA3-8F3C-6629084AF7A6}" presName="childText" presStyleLbl="revTx" presStyleIdx="0" presStyleCnt="1">
        <dgm:presLayoutVars>
          <dgm:bulletEnabled val="1"/>
        </dgm:presLayoutVars>
      </dgm:prSet>
      <dgm:spPr/>
    </dgm:pt>
  </dgm:ptLst>
  <dgm:cxnLst>
    <dgm:cxn modelId="{47CFC701-54ED-4720-A260-387A795ED0D8}" srcId="{6D31F6F1-6F8E-4CA3-8F3C-6629084AF7A6}" destId="{953F1572-2B21-4EEB-9A80-9629C9B87EAA}" srcOrd="2" destOrd="0" parTransId="{68D12D9E-833A-464F-9389-CF2FB71A1C18}" sibTransId="{F14F52E2-828E-438C-BDEE-1D9238FE6296}"/>
    <dgm:cxn modelId="{5A7DCC0B-2BDB-4CC1-93B4-AEB9F3445F6B}" srcId="{6D31F6F1-6F8E-4CA3-8F3C-6629084AF7A6}" destId="{3509C003-54FF-4FD4-AD3D-308E6D2BAF4C}" srcOrd="1" destOrd="0" parTransId="{596E3DFA-B3BE-4ACE-9D4F-2D90D2C86057}" sibTransId="{92CA16F2-7E1F-49A1-A5E2-6B78191A4223}"/>
    <dgm:cxn modelId="{C28BB62D-AF5A-4BCD-992E-229DF9655A2A}" type="presOf" srcId="{953F1572-2B21-4EEB-9A80-9629C9B87EAA}" destId="{6F07075C-0482-48D6-8574-1975BBE7AF30}" srcOrd="0" destOrd="2" presId="urn:microsoft.com/office/officeart/2005/8/layout/vList2"/>
    <dgm:cxn modelId="{29B91243-3CD7-4051-A03F-1C320DFFA48D}" type="presOf" srcId="{6D31F6F1-6F8E-4CA3-8F3C-6629084AF7A6}" destId="{47979589-091D-45DC-9CD2-4CEF18EBB24F}" srcOrd="0" destOrd="0" presId="urn:microsoft.com/office/officeart/2005/8/layout/vList2"/>
    <dgm:cxn modelId="{A9306C45-A5A6-46EC-A282-2888DB7B9308}" srcId="{6D31F6F1-6F8E-4CA3-8F3C-6629084AF7A6}" destId="{91D2B4A8-961F-48F0-8A13-6258E023238B}" srcOrd="0" destOrd="0" parTransId="{64C19EA8-CA7B-497F-8BF1-898FEC0CDFE2}" sibTransId="{7397C872-B280-494C-BFEC-2E7FA8569EC7}"/>
    <dgm:cxn modelId="{9458064F-1822-40C3-AD33-FD701B1C27A2}" type="presOf" srcId="{1F107EA1-8AAA-42BF-8C63-EDE8386D193D}" destId="{854646C4-62E2-4794-9439-A48BC5D374D2}" srcOrd="0" destOrd="0" presId="urn:microsoft.com/office/officeart/2005/8/layout/vList2"/>
    <dgm:cxn modelId="{B9DC0B80-00E1-4BC9-8A95-A47CE59B3504}" type="presOf" srcId="{91D2B4A8-961F-48F0-8A13-6258E023238B}" destId="{6F07075C-0482-48D6-8574-1975BBE7AF30}" srcOrd="0" destOrd="0" presId="urn:microsoft.com/office/officeart/2005/8/layout/vList2"/>
    <dgm:cxn modelId="{267D6A9F-1EBC-43E5-9FB1-3DA2CA5D1586}" srcId="{1F107EA1-8AAA-42BF-8C63-EDE8386D193D}" destId="{6D31F6F1-6F8E-4CA3-8F3C-6629084AF7A6}" srcOrd="0" destOrd="0" parTransId="{43CCC443-559C-40A5-B5CF-79FBD57F9E4E}" sibTransId="{7F7DEE0C-AD8F-49FE-BB3D-4666454DDFAE}"/>
    <dgm:cxn modelId="{FF2C08C1-E9A8-4E18-BA37-5E795D202112}" type="presOf" srcId="{3509C003-54FF-4FD4-AD3D-308E6D2BAF4C}" destId="{6F07075C-0482-48D6-8574-1975BBE7AF30}" srcOrd="0" destOrd="1" presId="urn:microsoft.com/office/officeart/2005/8/layout/vList2"/>
    <dgm:cxn modelId="{E0C5E99F-A28E-4A93-9D8E-B4B68098F169}" type="presParOf" srcId="{854646C4-62E2-4794-9439-A48BC5D374D2}" destId="{47979589-091D-45DC-9CD2-4CEF18EBB24F}" srcOrd="0" destOrd="0" presId="urn:microsoft.com/office/officeart/2005/8/layout/vList2"/>
    <dgm:cxn modelId="{8F805604-0790-4697-B9FB-652DE9627FF0}" type="presParOf" srcId="{854646C4-62E2-4794-9439-A48BC5D374D2}" destId="{6F07075C-0482-48D6-8574-1975BBE7AF3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107EA1-8AAA-42BF-8C63-EDE8386D193D}"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1081A4B1-D9BB-4A68-B5D4-946866DFEF3C}">
      <dgm:prSet phldrT="[Text]"/>
      <dgm:spPr/>
      <dgm:t>
        <a:bodyPr/>
        <a:lstStyle/>
        <a:p>
          <a:r>
            <a:rPr lang="en-US" dirty="0"/>
            <a:t>Angel Investor</a:t>
          </a:r>
        </a:p>
      </dgm:t>
    </dgm:pt>
    <dgm:pt modelId="{D1488BAF-E62E-4B37-83D7-E3E9B8541B08}" type="parTrans" cxnId="{EA7F0AE2-980A-47F1-9216-20005C7EDA56}">
      <dgm:prSet/>
      <dgm:spPr/>
      <dgm:t>
        <a:bodyPr/>
        <a:lstStyle/>
        <a:p>
          <a:endParaRPr lang="en-US"/>
        </a:p>
      </dgm:t>
    </dgm:pt>
    <dgm:pt modelId="{87EAEB72-434E-41ED-9294-DF7EBF53F1D4}" type="sibTrans" cxnId="{EA7F0AE2-980A-47F1-9216-20005C7EDA56}">
      <dgm:prSet/>
      <dgm:spPr/>
      <dgm:t>
        <a:bodyPr/>
        <a:lstStyle/>
        <a:p>
          <a:endParaRPr lang="en-US"/>
        </a:p>
      </dgm:t>
    </dgm:pt>
    <dgm:pt modelId="{B6A5141D-ACBB-4DC5-B2FD-8D0864D558C3}">
      <dgm:prSet phldrT="[Text]"/>
      <dgm:spPr/>
      <dgm:t>
        <a:bodyPr/>
        <a:lstStyle/>
        <a:p>
          <a:r>
            <a:rPr lang="en-US" dirty="0"/>
            <a:t>An entrepreneur who has enough wealth to help others. Angel investors invest in businesses in which they believe but they realize may struggle to find other financing.</a:t>
          </a:r>
        </a:p>
      </dgm:t>
    </dgm:pt>
    <dgm:pt modelId="{4AF9ACAF-A026-448B-BBCB-C0B7933D17FC}" type="parTrans" cxnId="{F026F88A-474D-4270-9DFB-E2CC4E978735}">
      <dgm:prSet/>
      <dgm:spPr/>
      <dgm:t>
        <a:bodyPr/>
        <a:lstStyle/>
        <a:p>
          <a:endParaRPr lang="en-US"/>
        </a:p>
      </dgm:t>
    </dgm:pt>
    <dgm:pt modelId="{20259284-2CEC-4A50-9310-4DC563591D19}" type="sibTrans" cxnId="{F026F88A-474D-4270-9DFB-E2CC4E978735}">
      <dgm:prSet/>
      <dgm:spPr/>
      <dgm:t>
        <a:bodyPr/>
        <a:lstStyle/>
        <a:p>
          <a:endParaRPr lang="en-US"/>
        </a:p>
      </dgm:t>
    </dgm:pt>
    <dgm:pt modelId="{9845AE72-F3EA-4F78-9AAA-46DBCA4C03FE}">
      <dgm:prSet phldrT="[Text]"/>
      <dgm:spPr/>
      <dgm:t>
        <a:bodyPr/>
        <a:lstStyle/>
        <a:p>
          <a:r>
            <a:rPr lang="en-US" dirty="0"/>
            <a:t>May buy stock from a company or make a loan.</a:t>
          </a:r>
        </a:p>
      </dgm:t>
    </dgm:pt>
    <dgm:pt modelId="{35028644-861D-491E-B8A5-D942F83ED6B6}" type="parTrans" cxnId="{A4DDE1F1-FE90-4B43-A1E1-BC330CA16D04}">
      <dgm:prSet/>
      <dgm:spPr/>
      <dgm:t>
        <a:bodyPr/>
        <a:lstStyle/>
        <a:p>
          <a:endParaRPr lang="en-US"/>
        </a:p>
      </dgm:t>
    </dgm:pt>
    <dgm:pt modelId="{893EE62B-A2C7-4F41-8717-C2428DA20377}" type="sibTrans" cxnId="{A4DDE1F1-FE90-4B43-A1E1-BC330CA16D04}">
      <dgm:prSet/>
      <dgm:spPr/>
      <dgm:t>
        <a:bodyPr/>
        <a:lstStyle/>
        <a:p>
          <a:endParaRPr lang="en-US"/>
        </a:p>
      </dgm:t>
    </dgm:pt>
    <dgm:pt modelId="{70511704-A2AC-4DC1-9BA8-FACAA05A88D4}">
      <dgm:prSet phldrT="[Text]"/>
      <dgm:spPr/>
      <dgm:t>
        <a:bodyPr/>
        <a:lstStyle/>
        <a:p>
          <a:r>
            <a:rPr lang="en-US" dirty="0"/>
            <a:t>Some serve as mentors and advisors. Some may specialize, such as high-tech angels who prefer helping to bring new technology to the marketplace and may or may not want to actively participate in the company.</a:t>
          </a:r>
        </a:p>
      </dgm:t>
    </dgm:pt>
    <dgm:pt modelId="{592166EF-4FAE-4481-92E3-89D8BDC72ADB}" type="parTrans" cxnId="{7B577FA4-7DA8-4DE2-A489-911D2F27D244}">
      <dgm:prSet/>
      <dgm:spPr/>
      <dgm:t>
        <a:bodyPr/>
        <a:lstStyle/>
        <a:p>
          <a:endParaRPr lang="en-US"/>
        </a:p>
      </dgm:t>
    </dgm:pt>
    <dgm:pt modelId="{4F4980E1-58D1-4942-A183-19F145DF961F}" type="sibTrans" cxnId="{7B577FA4-7DA8-4DE2-A489-911D2F27D244}">
      <dgm:prSet/>
      <dgm:spPr/>
      <dgm:t>
        <a:bodyPr/>
        <a:lstStyle/>
        <a:p>
          <a:endParaRPr lang="en-US"/>
        </a:p>
      </dgm:t>
    </dgm:pt>
    <dgm:pt modelId="{9CFE3547-8DAE-4F88-B358-D01D9FF37CED}">
      <dgm:prSet phldrT="[Text]"/>
      <dgm:spPr/>
      <dgm:t>
        <a:bodyPr/>
        <a:lstStyle/>
        <a:p>
          <a:r>
            <a:rPr lang="en-US" dirty="0"/>
            <a:t>Another type is a return-on-investment angel, who expects to see a financial payback from a high-risk investment.</a:t>
          </a:r>
        </a:p>
      </dgm:t>
    </dgm:pt>
    <dgm:pt modelId="{3893743B-A35E-458A-ABF0-8288621CDD67}" type="parTrans" cxnId="{EDBB781B-EFA4-422A-8397-43182259CE76}">
      <dgm:prSet/>
      <dgm:spPr/>
      <dgm:t>
        <a:bodyPr/>
        <a:lstStyle/>
        <a:p>
          <a:endParaRPr lang="en-US"/>
        </a:p>
      </dgm:t>
    </dgm:pt>
    <dgm:pt modelId="{857C9291-774A-4D72-8C60-9A80D2F3BB7C}" type="sibTrans" cxnId="{EDBB781B-EFA4-422A-8397-43182259CE76}">
      <dgm:prSet/>
      <dgm:spPr/>
      <dgm:t>
        <a:bodyPr/>
        <a:lstStyle/>
        <a:p>
          <a:endParaRPr lang="en-US"/>
        </a:p>
      </dgm:t>
    </dgm:pt>
    <dgm:pt modelId="{854646C4-62E2-4794-9439-A48BC5D374D2}" type="pres">
      <dgm:prSet presAssocID="{1F107EA1-8AAA-42BF-8C63-EDE8386D193D}" presName="linear" presStyleCnt="0">
        <dgm:presLayoutVars>
          <dgm:animLvl val="lvl"/>
          <dgm:resizeHandles val="exact"/>
        </dgm:presLayoutVars>
      </dgm:prSet>
      <dgm:spPr/>
    </dgm:pt>
    <dgm:pt modelId="{8319A15F-528B-401C-B5A5-C82F60A33C65}" type="pres">
      <dgm:prSet presAssocID="{1081A4B1-D9BB-4A68-B5D4-946866DFEF3C}" presName="parentText" presStyleLbl="node1" presStyleIdx="0" presStyleCnt="1">
        <dgm:presLayoutVars>
          <dgm:chMax val="0"/>
          <dgm:bulletEnabled val="1"/>
        </dgm:presLayoutVars>
      </dgm:prSet>
      <dgm:spPr/>
    </dgm:pt>
    <dgm:pt modelId="{CE5C87E7-6D91-4973-AB0E-3D579FD9B4E0}" type="pres">
      <dgm:prSet presAssocID="{1081A4B1-D9BB-4A68-B5D4-946866DFEF3C}" presName="childText" presStyleLbl="revTx" presStyleIdx="0" presStyleCnt="1">
        <dgm:presLayoutVars>
          <dgm:bulletEnabled val="1"/>
        </dgm:presLayoutVars>
      </dgm:prSet>
      <dgm:spPr/>
    </dgm:pt>
  </dgm:ptLst>
  <dgm:cxnLst>
    <dgm:cxn modelId="{EDBB781B-EFA4-422A-8397-43182259CE76}" srcId="{1081A4B1-D9BB-4A68-B5D4-946866DFEF3C}" destId="{9CFE3547-8DAE-4F88-B358-D01D9FF37CED}" srcOrd="3" destOrd="0" parTransId="{3893743B-A35E-458A-ABF0-8288621CDD67}" sibTransId="{857C9291-774A-4D72-8C60-9A80D2F3BB7C}"/>
    <dgm:cxn modelId="{EFDE7026-153E-41C6-8C16-2BD6837551DF}" type="presOf" srcId="{1081A4B1-D9BB-4A68-B5D4-946866DFEF3C}" destId="{8319A15F-528B-401C-B5A5-C82F60A33C65}" srcOrd="0" destOrd="0" presId="urn:microsoft.com/office/officeart/2005/8/layout/vList2"/>
    <dgm:cxn modelId="{05319261-D8AA-47D3-A949-C9D23CEC0461}" type="presOf" srcId="{1F107EA1-8AAA-42BF-8C63-EDE8386D193D}" destId="{854646C4-62E2-4794-9439-A48BC5D374D2}" srcOrd="0" destOrd="0" presId="urn:microsoft.com/office/officeart/2005/8/layout/vList2"/>
    <dgm:cxn modelId="{DA1B6544-5055-44D0-8741-0834A40922D9}" type="presOf" srcId="{70511704-A2AC-4DC1-9BA8-FACAA05A88D4}" destId="{CE5C87E7-6D91-4973-AB0E-3D579FD9B4E0}" srcOrd="0" destOrd="2" presId="urn:microsoft.com/office/officeart/2005/8/layout/vList2"/>
    <dgm:cxn modelId="{87FD5E53-850F-4BA4-BEEA-141530539F3D}" type="presOf" srcId="{B6A5141D-ACBB-4DC5-B2FD-8D0864D558C3}" destId="{CE5C87E7-6D91-4973-AB0E-3D579FD9B4E0}" srcOrd="0" destOrd="0" presId="urn:microsoft.com/office/officeart/2005/8/layout/vList2"/>
    <dgm:cxn modelId="{F026F88A-474D-4270-9DFB-E2CC4E978735}" srcId="{1081A4B1-D9BB-4A68-B5D4-946866DFEF3C}" destId="{B6A5141D-ACBB-4DC5-B2FD-8D0864D558C3}" srcOrd="0" destOrd="0" parTransId="{4AF9ACAF-A026-448B-BBCB-C0B7933D17FC}" sibTransId="{20259284-2CEC-4A50-9310-4DC563591D19}"/>
    <dgm:cxn modelId="{7B577FA4-7DA8-4DE2-A489-911D2F27D244}" srcId="{1081A4B1-D9BB-4A68-B5D4-946866DFEF3C}" destId="{70511704-A2AC-4DC1-9BA8-FACAA05A88D4}" srcOrd="2" destOrd="0" parTransId="{592166EF-4FAE-4481-92E3-89D8BDC72ADB}" sibTransId="{4F4980E1-58D1-4942-A183-19F145DF961F}"/>
    <dgm:cxn modelId="{EA7F0AE2-980A-47F1-9216-20005C7EDA56}" srcId="{1F107EA1-8AAA-42BF-8C63-EDE8386D193D}" destId="{1081A4B1-D9BB-4A68-B5D4-946866DFEF3C}" srcOrd="0" destOrd="0" parTransId="{D1488BAF-E62E-4B37-83D7-E3E9B8541B08}" sibTransId="{87EAEB72-434E-41ED-9294-DF7EBF53F1D4}"/>
    <dgm:cxn modelId="{46B853E3-BC7D-46A2-8D0F-782C7F1E43C3}" type="presOf" srcId="{9CFE3547-8DAE-4F88-B358-D01D9FF37CED}" destId="{CE5C87E7-6D91-4973-AB0E-3D579FD9B4E0}" srcOrd="0" destOrd="3" presId="urn:microsoft.com/office/officeart/2005/8/layout/vList2"/>
    <dgm:cxn modelId="{FADB94EB-E65B-45A9-AB06-0AF95A42F4D5}" type="presOf" srcId="{9845AE72-F3EA-4F78-9AAA-46DBCA4C03FE}" destId="{CE5C87E7-6D91-4973-AB0E-3D579FD9B4E0}" srcOrd="0" destOrd="1" presId="urn:microsoft.com/office/officeart/2005/8/layout/vList2"/>
    <dgm:cxn modelId="{A4DDE1F1-FE90-4B43-A1E1-BC330CA16D04}" srcId="{1081A4B1-D9BB-4A68-B5D4-946866DFEF3C}" destId="{9845AE72-F3EA-4F78-9AAA-46DBCA4C03FE}" srcOrd="1" destOrd="0" parTransId="{35028644-861D-491E-B8A5-D942F83ED6B6}" sibTransId="{893EE62B-A2C7-4F41-8717-C2428DA20377}"/>
    <dgm:cxn modelId="{721FB13D-F351-4718-A7F3-72854DB04726}" type="presParOf" srcId="{854646C4-62E2-4794-9439-A48BC5D374D2}" destId="{8319A15F-528B-401C-B5A5-C82F60A33C65}" srcOrd="0" destOrd="0" presId="urn:microsoft.com/office/officeart/2005/8/layout/vList2"/>
    <dgm:cxn modelId="{56272601-E0EA-416B-838D-C2976544B11F}" type="presParOf" srcId="{854646C4-62E2-4794-9439-A48BC5D374D2}" destId="{CE5C87E7-6D91-4973-AB0E-3D579FD9B4E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F107EA1-8AAA-42BF-8C63-EDE8386D193D}"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B6A5141D-ACBB-4DC5-B2FD-8D0864D558C3}">
      <dgm:prSet phldrT="[Text]"/>
      <dgm:spPr/>
      <dgm:t>
        <a:bodyPr/>
        <a:lstStyle/>
        <a:p>
          <a:r>
            <a:rPr lang="en-US" dirty="0"/>
            <a:t>Peer-to-peer lending lets people list projects online for consideration by potential investors</a:t>
          </a:r>
        </a:p>
      </dgm:t>
    </dgm:pt>
    <dgm:pt modelId="{4AF9ACAF-A026-448B-BBCB-C0B7933D17FC}" type="parTrans" cxnId="{F026F88A-474D-4270-9DFB-E2CC4E978735}">
      <dgm:prSet/>
      <dgm:spPr/>
      <dgm:t>
        <a:bodyPr/>
        <a:lstStyle/>
        <a:p>
          <a:endParaRPr lang="en-US"/>
        </a:p>
      </dgm:t>
    </dgm:pt>
    <dgm:pt modelId="{20259284-2CEC-4A50-9310-4DC563591D19}" type="sibTrans" cxnId="{F026F88A-474D-4270-9DFB-E2CC4E978735}">
      <dgm:prSet/>
      <dgm:spPr/>
      <dgm:t>
        <a:bodyPr/>
        <a:lstStyle/>
        <a:p>
          <a:endParaRPr lang="en-US"/>
        </a:p>
      </dgm:t>
    </dgm:pt>
    <dgm:pt modelId="{FBF9B3A2-DC51-4D8F-AE98-B2AECDB6D54F}">
      <dgm:prSet phldrT="[Text]"/>
      <dgm:spPr/>
      <dgm:t>
        <a:bodyPr/>
        <a:lstStyle/>
        <a:p>
          <a:r>
            <a:rPr lang="en-US" dirty="0"/>
            <a:t>This type of investor brings the startup and small business owners together with entrepreneurs willing to help and invest</a:t>
          </a:r>
        </a:p>
      </dgm:t>
    </dgm:pt>
    <dgm:pt modelId="{CBD4144D-9341-46DE-A6FC-17745FEFD7FA}" type="parTrans" cxnId="{B934FBD6-63FF-4506-8E9B-55EA9D120770}">
      <dgm:prSet/>
      <dgm:spPr/>
      <dgm:t>
        <a:bodyPr/>
        <a:lstStyle/>
        <a:p>
          <a:endParaRPr lang="en-US"/>
        </a:p>
      </dgm:t>
    </dgm:pt>
    <dgm:pt modelId="{C9DB9B44-E415-4543-856A-A624E9084DE9}" type="sibTrans" cxnId="{B934FBD6-63FF-4506-8E9B-55EA9D120770}">
      <dgm:prSet/>
      <dgm:spPr/>
      <dgm:t>
        <a:bodyPr/>
        <a:lstStyle/>
        <a:p>
          <a:endParaRPr lang="en-US"/>
        </a:p>
      </dgm:t>
    </dgm:pt>
    <dgm:pt modelId="{EBC6BD48-A36B-4F07-BF59-C9585AB69291}">
      <dgm:prSet phldrT="[Text]"/>
      <dgm:spPr/>
      <dgm:t>
        <a:bodyPr/>
        <a:lstStyle/>
        <a:p>
          <a:r>
            <a:rPr lang="en-US" dirty="0"/>
            <a:t>If engaging in peer-to-peer lending, make sure you understand the terms of your loan and make payments on time</a:t>
          </a:r>
        </a:p>
      </dgm:t>
    </dgm:pt>
    <dgm:pt modelId="{FFB7446A-3283-48B0-B785-C99071F7E6A7}" type="parTrans" cxnId="{B1DC6DEA-B1CA-4323-8F1D-5A0B21CF7D5B}">
      <dgm:prSet/>
      <dgm:spPr/>
      <dgm:t>
        <a:bodyPr/>
        <a:lstStyle/>
        <a:p>
          <a:endParaRPr lang="en-US"/>
        </a:p>
      </dgm:t>
    </dgm:pt>
    <dgm:pt modelId="{E636E6B7-849B-4E89-8948-35EC2B78DDA2}" type="sibTrans" cxnId="{B1DC6DEA-B1CA-4323-8F1D-5A0B21CF7D5B}">
      <dgm:prSet/>
      <dgm:spPr/>
      <dgm:t>
        <a:bodyPr/>
        <a:lstStyle/>
        <a:p>
          <a:endParaRPr lang="en-US"/>
        </a:p>
      </dgm:t>
    </dgm:pt>
    <dgm:pt modelId="{D1093611-3D55-40AF-A9B4-A59DF844DF12}">
      <dgm:prSet phldrT="[Text]"/>
      <dgm:spPr/>
      <dgm:t>
        <a:bodyPr/>
        <a:lstStyle/>
        <a:p>
          <a:r>
            <a:rPr lang="en-US" dirty="0"/>
            <a:t>Falling behind can increase your fees and prevent you from seeking another peer-to-peer loan.</a:t>
          </a:r>
        </a:p>
      </dgm:t>
    </dgm:pt>
    <dgm:pt modelId="{F04E2F08-4E2E-475A-A295-80D526B1EBF3}" type="parTrans" cxnId="{C7933BBA-DD3E-44CC-9058-66D69AA36914}">
      <dgm:prSet/>
      <dgm:spPr/>
      <dgm:t>
        <a:bodyPr/>
        <a:lstStyle/>
        <a:p>
          <a:endParaRPr lang="en-US"/>
        </a:p>
      </dgm:t>
    </dgm:pt>
    <dgm:pt modelId="{102A0514-BB65-44C1-8DBE-3D3E8CB3C728}" type="sibTrans" cxnId="{C7933BBA-DD3E-44CC-9058-66D69AA36914}">
      <dgm:prSet/>
      <dgm:spPr/>
      <dgm:t>
        <a:bodyPr/>
        <a:lstStyle/>
        <a:p>
          <a:endParaRPr lang="en-US"/>
        </a:p>
      </dgm:t>
    </dgm:pt>
    <dgm:pt modelId="{1081A4B1-D9BB-4A68-B5D4-946866DFEF3C}">
      <dgm:prSet phldrT="[Text]"/>
      <dgm:spPr/>
      <dgm:t>
        <a:bodyPr/>
        <a:lstStyle/>
        <a:p>
          <a:r>
            <a:rPr lang="en-US" dirty="0"/>
            <a:t>Peer to Peer Lending (P2P Lending)</a:t>
          </a:r>
        </a:p>
      </dgm:t>
    </dgm:pt>
    <dgm:pt modelId="{87EAEB72-434E-41ED-9294-DF7EBF53F1D4}" type="sibTrans" cxnId="{EA7F0AE2-980A-47F1-9216-20005C7EDA56}">
      <dgm:prSet/>
      <dgm:spPr/>
      <dgm:t>
        <a:bodyPr/>
        <a:lstStyle/>
        <a:p>
          <a:endParaRPr lang="en-US"/>
        </a:p>
      </dgm:t>
    </dgm:pt>
    <dgm:pt modelId="{D1488BAF-E62E-4B37-83D7-E3E9B8541B08}" type="parTrans" cxnId="{EA7F0AE2-980A-47F1-9216-20005C7EDA56}">
      <dgm:prSet/>
      <dgm:spPr/>
      <dgm:t>
        <a:bodyPr/>
        <a:lstStyle/>
        <a:p>
          <a:endParaRPr lang="en-US"/>
        </a:p>
      </dgm:t>
    </dgm:pt>
    <dgm:pt modelId="{6301BFF4-D08E-4730-9523-314015C048C1}">
      <dgm:prSet phldrT="[Text]"/>
      <dgm:spPr/>
      <dgm:t>
        <a:bodyPr/>
        <a:lstStyle/>
        <a:p>
          <a:r>
            <a:rPr lang="en-US" dirty="0"/>
            <a:t>E.g.: </a:t>
          </a:r>
          <a:r>
            <a:rPr lang="en-US" dirty="0" err="1"/>
            <a:t>Investree</a:t>
          </a:r>
          <a:r>
            <a:rPr lang="en-US" dirty="0"/>
            <a:t> &amp; </a:t>
          </a:r>
          <a:r>
            <a:rPr lang="en-US" dirty="0" err="1"/>
            <a:t>Amartha</a:t>
          </a:r>
          <a:endParaRPr lang="en-US" dirty="0"/>
        </a:p>
      </dgm:t>
    </dgm:pt>
    <dgm:pt modelId="{065C9143-5C80-4A0D-A4BB-B8C185FB48AE}" type="sibTrans" cxnId="{8A8839EF-B0A2-4886-B50C-341D1B81A137}">
      <dgm:prSet/>
      <dgm:spPr/>
      <dgm:t>
        <a:bodyPr/>
        <a:lstStyle/>
        <a:p>
          <a:endParaRPr lang="en-US"/>
        </a:p>
      </dgm:t>
    </dgm:pt>
    <dgm:pt modelId="{DC5F82D5-443A-4884-9961-F50DCF9FCAEF}" type="parTrans" cxnId="{8A8839EF-B0A2-4886-B50C-341D1B81A137}">
      <dgm:prSet/>
      <dgm:spPr/>
      <dgm:t>
        <a:bodyPr/>
        <a:lstStyle/>
        <a:p>
          <a:endParaRPr lang="en-US"/>
        </a:p>
      </dgm:t>
    </dgm:pt>
    <dgm:pt modelId="{854646C4-62E2-4794-9439-A48BC5D374D2}" type="pres">
      <dgm:prSet presAssocID="{1F107EA1-8AAA-42BF-8C63-EDE8386D193D}" presName="linear" presStyleCnt="0">
        <dgm:presLayoutVars>
          <dgm:animLvl val="lvl"/>
          <dgm:resizeHandles val="exact"/>
        </dgm:presLayoutVars>
      </dgm:prSet>
      <dgm:spPr/>
    </dgm:pt>
    <dgm:pt modelId="{8319A15F-528B-401C-B5A5-C82F60A33C65}" type="pres">
      <dgm:prSet presAssocID="{1081A4B1-D9BB-4A68-B5D4-946866DFEF3C}" presName="parentText" presStyleLbl="node1" presStyleIdx="0" presStyleCnt="1" custLinFactNeighborX="0" custLinFactNeighborY="-1910">
        <dgm:presLayoutVars>
          <dgm:chMax val="0"/>
          <dgm:bulletEnabled val="1"/>
        </dgm:presLayoutVars>
      </dgm:prSet>
      <dgm:spPr/>
    </dgm:pt>
    <dgm:pt modelId="{CE5C87E7-6D91-4973-AB0E-3D579FD9B4E0}" type="pres">
      <dgm:prSet presAssocID="{1081A4B1-D9BB-4A68-B5D4-946866DFEF3C}" presName="childText" presStyleLbl="revTx" presStyleIdx="0" presStyleCnt="1">
        <dgm:presLayoutVars>
          <dgm:bulletEnabled val="1"/>
        </dgm:presLayoutVars>
      </dgm:prSet>
      <dgm:spPr/>
    </dgm:pt>
  </dgm:ptLst>
  <dgm:cxnLst>
    <dgm:cxn modelId="{D2823423-762A-4991-8AC2-A181196A0E08}" type="presOf" srcId="{6301BFF4-D08E-4730-9523-314015C048C1}" destId="{CE5C87E7-6D91-4973-AB0E-3D579FD9B4E0}" srcOrd="0" destOrd="4" presId="urn:microsoft.com/office/officeart/2005/8/layout/vList2"/>
    <dgm:cxn modelId="{6451EF4B-892F-4760-A3DC-302A83394161}" type="presOf" srcId="{B6A5141D-ACBB-4DC5-B2FD-8D0864D558C3}" destId="{CE5C87E7-6D91-4973-AB0E-3D579FD9B4E0}" srcOrd="0" destOrd="0" presId="urn:microsoft.com/office/officeart/2005/8/layout/vList2"/>
    <dgm:cxn modelId="{D32D4D6E-DEB3-4E60-860A-8B578D40ECE1}" type="presOf" srcId="{EBC6BD48-A36B-4F07-BF59-C9585AB69291}" destId="{CE5C87E7-6D91-4973-AB0E-3D579FD9B4E0}" srcOrd="0" destOrd="2" presId="urn:microsoft.com/office/officeart/2005/8/layout/vList2"/>
    <dgm:cxn modelId="{32E47588-ACE3-4C6E-911F-39693E99F690}" type="presOf" srcId="{1F107EA1-8AAA-42BF-8C63-EDE8386D193D}" destId="{854646C4-62E2-4794-9439-A48BC5D374D2}" srcOrd="0" destOrd="0" presId="urn:microsoft.com/office/officeart/2005/8/layout/vList2"/>
    <dgm:cxn modelId="{F026F88A-474D-4270-9DFB-E2CC4E978735}" srcId="{1081A4B1-D9BB-4A68-B5D4-946866DFEF3C}" destId="{B6A5141D-ACBB-4DC5-B2FD-8D0864D558C3}" srcOrd="0" destOrd="0" parTransId="{4AF9ACAF-A026-448B-BBCB-C0B7933D17FC}" sibTransId="{20259284-2CEC-4A50-9310-4DC563591D19}"/>
    <dgm:cxn modelId="{11D319A1-1B4E-41DD-8CCE-7EB9BE13EAA9}" type="presOf" srcId="{FBF9B3A2-DC51-4D8F-AE98-B2AECDB6D54F}" destId="{CE5C87E7-6D91-4973-AB0E-3D579FD9B4E0}" srcOrd="0" destOrd="1" presId="urn:microsoft.com/office/officeart/2005/8/layout/vList2"/>
    <dgm:cxn modelId="{C7933BBA-DD3E-44CC-9058-66D69AA36914}" srcId="{1081A4B1-D9BB-4A68-B5D4-946866DFEF3C}" destId="{D1093611-3D55-40AF-A9B4-A59DF844DF12}" srcOrd="3" destOrd="0" parTransId="{F04E2F08-4E2E-475A-A295-80D526B1EBF3}" sibTransId="{102A0514-BB65-44C1-8DBE-3D3E8CB3C728}"/>
    <dgm:cxn modelId="{884F0FC9-218D-4A4F-B1BA-DF883459D2F4}" type="presOf" srcId="{1081A4B1-D9BB-4A68-B5D4-946866DFEF3C}" destId="{8319A15F-528B-401C-B5A5-C82F60A33C65}" srcOrd="0" destOrd="0" presId="urn:microsoft.com/office/officeart/2005/8/layout/vList2"/>
    <dgm:cxn modelId="{B934FBD6-63FF-4506-8E9B-55EA9D120770}" srcId="{1081A4B1-D9BB-4A68-B5D4-946866DFEF3C}" destId="{FBF9B3A2-DC51-4D8F-AE98-B2AECDB6D54F}" srcOrd="1" destOrd="0" parTransId="{CBD4144D-9341-46DE-A6FC-17745FEFD7FA}" sibTransId="{C9DB9B44-E415-4543-856A-A624E9084DE9}"/>
    <dgm:cxn modelId="{F47AA3DC-8C89-4114-AA08-64C743930EC8}" type="presOf" srcId="{D1093611-3D55-40AF-A9B4-A59DF844DF12}" destId="{CE5C87E7-6D91-4973-AB0E-3D579FD9B4E0}" srcOrd="0" destOrd="3" presId="urn:microsoft.com/office/officeart/2005/8/layout/vList2"/>
    <dgm:cxn modelId="{EA7F0AE2-980A-47F1-9216-20005C7EDA56}" srcId="{1F107EA1-8AAA-42BF-8C63-EDE8386D193D}" destId="{1081A4B1-D9BB-4A68-B5D4-946866DFEF3C}" srcOrd="0" destOrd="0" parTransId="{D1488BAF-E62E-4B37-83D7-E3E9B8541B08}" sibTransId="{87EAEB72-434E-41ED-9294-DF7EBF53F1D4}"/>
    <dgm:cxn modelId="{B1DC6DEA-B1CA-4323-8F1D-5A0B21CF7D5B}" srcId="{1081A4B1-D9BB-4A68-B5D4-946866DFEF3C}" destId="{EBC6BD48-A36B-4F07-BF59-C9585AB69291}" srcOrd="2" destOrd="0" parTransId="{FFB7446A-3283-48B0-B785-C99071F7E6A7}" sibTransId="{E636E6B7-849B-4E89-8948-35EC2B78DDA2}"/>
    <dgm:cxn modelId="{8A8839EF-B0A2-4886-B50C-341D1B81A137}" srcId="{1081A4B1-D9BB-4A68-B5D4-946866DFEF3C}" destId="{6301BFF4-D08E-4730-9523-314015C048C1}" srcOrd="4" destOrd="0" parTransId="{DC5F82D5-443A-4884-9961-F50DCF9FCAEF}" sibTransId="{065C9143-5C80-4A0D-A4BB-B8C185FB48AE}"/>
    <dgm:cxn modelId="{6532198C-B9E2-4AE7-9426-4B2D633C878F}" type="presParOf" srcId="{854646C4-62E2-4794-9439-A48BC5D374D2}" destId="{8319A15F-528B-401C-B5A5-C82F60A33C65}" srcOrd="0" destOrd="0" presId="urn:microsoft.com/office/officeart/2005/8/layout/vList2"/>
    <dgm:cxn modelId="{C3133E00-7F68-45AE-B358-19824615AA63}" type="presParOf" srcId="{854646C4-62E2-4794-9439-A48BC5D374D2}" destId="{CE5C87E7-6D91-4973-AB0E-3D579FD9B4E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F107EA1-8AAA-42BF-8C63-EDE8386D193D}"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1081A4B1-D9BB-4A68-B5D4-946866DFEF3C}">
      <dgm:prSet phldrT="[Text]"/>
      <dgm:spPr/>
      <dgm:t>
        <a:bodyPr/>
        <a:lstStyle/>
        <a:p>
          <a:r>
            <a:rPr lang="en-US" dirty="0"/>
            <a:t>Venture Capitalist (VC)</a:t>
          </a:r>
        </a:p>
      </dgm:t>
    </dgm:pt>
    <dgm:pt modelId="{D1488BAF-E62E-4B37-83D7-E3E9B8541B08}" type="parTrans" cxnId="{EA7F0AE2-980A-47F1-9216-20005C7EDA56}">
      <dgm:prSet/>
      <dgm:spPr/>
      <dgm:t>
        <a:bodyPr/>
        <a:lstStyle/>
        <a:p>
          <a:endParaRPr lang="en-US"/>
        </a:p>
      </dgm:t>
    </dgm:pt>
    <dgm:pt modelId="{87EAEB72-434E-41ED-9294-DF7EBF53F1D4}" type="sibTrans" cxnId="{EA7F0AE2-980A-47F1-9216-20005C7EDA56}">
      <dgm:prSet/>
      <dgm:spPr/>
      <dgm:t>
        <a:bodyPr/>
        <a:lstStyle/>
        <a:p>
          <a:endParaRPr lang="en-US"/>
        </a:p>
      </dgm:t>
    </dgm:pt>
    <dgm:pt modelId="{B6A5141D-ACBB-4DC5-B2FD-8D0864D558C3}">
      <dgm:prSet phldrT="[Text]"/>
      <dgm:spPr/>
      <dgm:t>
        <a:bodyPr/>
        <a:lstStyle/>
        <a:p>
          <a:r>
            <a:rPr lang="en-US" dirty="0"/>
            <a:t>This type of investor expect you to show you have a solid business plan</a:t>
          </a:r>
        </a:p>
      </dgm:t>
    </dgm:pt>
    <dgm:pt modelId="{4AF9ACAF-A026-448B-BBCB-C0B7933D17FC}" type="parTrans" cxnId="{F026F88A-474D-4270-9DFB-E2CC4E978735}">
      <dgm:prSet/>
      <dgm:spPr/>
      <dgm:t>
        <a:bodyPr/>
        <a:lstStyle/>
        <a:p>
          <a:endParaRPr lang="en-US"/>
        </a:p>
      </dgm:t>
    </dgm:pt>
    <dgm:pt modelId="{20259284-2CEC-4A50-9310-4DC563591D19}" type="sibTrans" cxnId="{F026F88A-474D-4270-9DFB-E2CC4E978735}">
      <dgm:prSet/>
      <dgm:spPr/>
      <dgm:t>
        <a:bodyPr/>
        <a:lstStyle/>
        <a:p>
          <a:endParaRPr lang="en-US"/>
        </a:p>
      </dgm:t>
    </dgm:pt>
    <dgm:pt modelId="{6301BFF4-D08E-4730-9523-314015C048C1}">
      <dgm:prSet phldrT="[Text]"/>
      <dgm:spPr/>
      <dgm:t>
        <a:bodyPr/>
        <a:lstStyle/>
        <a:p>
          <a:r>
            <a:rPr lang="en-US" dirty="0"/>
            <a:t>E.g.: East Venture, Plug and Play, &amp; </a:t>
          </a:r>
          <a:r>
            <a:rPr lang="en-US" dirty="0" err="1"/>
            <a:t>CyberAgent</a:t>
          </a:r>
          <a:r>
            <a:rPr lang="en-US" dirty="0"/>
            <a:t> Ventures</a:t>
          </a:r>
        </a:p>
      </dgm:t>
    </dgm:pt>
    <dgm:pt modelId="{DC5F82D5-443A-4884-9961-F50DCF9FCAEF}" type="parTrans" cxnId="{8A8839EF-B0A2-4886-B50C-341D1B81A137}">
      <dgm:prSet/>
      <dgm:spPr/>
      <dgm:t>
        <a:bodyPr/>
        <a:lstStyle/>
        <a:p>
          <a:endParaRPr lang="en-US"/>
        </a:p>
      </dgm:t>
    </dgm:pt>
    <dgm:pt modelId="{065C9143-5C80-4A0D-A4BB-B8C185FB48AE}" type="sibTrans" cxnId="{8A8839EF-B0A2-4886-B50C-341D1B81A137}">
      <dgm:prSet/>
      <dgm:spPr/>
      <dgm:t>
        <a:bodyPr/>
        <a:lstStyle/>
        <a:p>
          <a:endParaRPr lang="en-US"/>
        </a:p>
      </dgm:t>
    </dgm:pt>
    <dgm:pt modelId="{7580B934-A6E6-4F6E-AF81-335AED59788A}">
      <dgm:prSet phldrT="[Text]"/>
      <dgm:spPr/>
      <dgm:t>
        <a:bodyPr/>
        <a:lstStyle/>
        <a:p>
          <a:r>
            <a:rPr lang="en-US" dirty="0"/>
            <a:t>A venture capitalist also wants to see a high return of profit</a:t>
          </a:r>
        </a:p>
      </dgm:t>
    </dgm:pt>
    <dgm:pt modelId="{EC3C968F-9F3D-4EF7-B6D7-2AF72949EFFD}" type="parTrans" cxnId="{CAA6555F-B8E4-4126-BDB1-9794A68EAD33}">
      <dgm:prSet/>
      <dgm:spPr/>
      <dgm:t>
        <a:bodyPr/>
        <a:lstStyle/>
        <a:p>
          <a:endParaRPr lang="en-US"/>
        </a:p>
      </dgm:t>
    </dgm:pt>
    <dgm:pt modelId="{90E24AC6-73F9-48D9-8307-447E987AF1E5}" type="sibTrans" cxnId="{CAA6555F-B8E4-4126-BDB1-9794A68EAD33}">
      <dgm:prSet/>
      <dgm:spPr/>
      <dgm:t>
        <a:bodyPr/>
        <a:lstStyle/>
        <a:p>
          <a:endParaRPr lang="en-US"/>
        </a:p>
      </dgm:t>
    </dgm:pt>
    <dgm:pt modelId="{030449FB-5816-4CE8-85BC-39DB37F97783}">
      <dgm:prSet phldrT="[Text]"/>
      <dgm:spPr/>
      <dgm:t>
        <a:bodyPr/>
        <a:lstStyle/>
        <a:p>
          <a:r>
            <a:rPr lang="en-US" dirty="0"/>
            <a:t>Venture capitalists may invest as much as millions of dollars</a:t>
          </a:r>
        </a:p>
      </dgm:t>
    </dgm:pt>
    <dgm:pt modelId="{5E627A93-E773-46D6-B5CC-79466483DA72}" type="parTrans" cxnId="{0C5BCAF1-F8DA-4697-839C-59229EB86FB7}">
      <dgm:prSet/>
      <dgm:spPr/>
      <dgm:t>
        <a:bodyPr/>
        <a:lstStyle/>
        <a:p>
          <a:endParaRPr lang="en-US"/>
        </a:p>
      </dgm:t>
    </dgm:pt>
    <dgm:pt modelId="{06F96EDC-0494-45A7-98B7-449B3BE92259}" type="sibTrans" cxnId="{0C5BCAF1-F8DA-4697-839C-59229EB86FB7}">
      <dgm:prSet/>
      <dgm:spPr/>
      <dgm:t>
        <a:bodyPr/>
        <a:lstStyle/>
        <a:p>
          <a:endParaRPr lang="en-US"/>
        </a:p>
      </dgm:t>
    </dgm:pt>
    <dgm:pt modelId="{ADB08B17-52C7-4B83-9ABD-7FBCCD514B75}">
      <dgm:prSet phldrT="[Text]"/>
      <dgm:spPr/>
      <dgm:t>
        <a:bodyPr/>
        <a:lstStyle/>
        <a:p>
          <a:r>
            <a:rPr lang="en-US" dirty="0"/>
            <a:t>They do that by securing equity capital, or a share in your company</a:t>
          </a:r>
        </a:p>
      </dgm:t>
    </dgm:pt>
    <dgm:pt modelId="{2FFB8DC2-0C58-4316-8109-4C25EEAB227A}" type="parTrans" cxnId="{C9071019-3D5F-4BD7-A779-EFD987FDC0CB}">
      <dgm:prSet/>
      <dgm:spPr/>
      <dgm:t>
        <a:bodyPr/>
        <a:lstStyle/>
        <a:p>
          <a:endParaRPr lang="en-US"/>
        </a:p>
      </dgm:t>
    </dgm:pt>
    <dgm:pt modelId="{26D95AA9-2AB8-4910-BBBB-0BCCBEDAF124}" type="sibTrans" cxnId="{C9071019-3D5F-4BD7-A779-EFD987FDC0CB}">
      <dgm:prSet/>
      <dgm:spPr/>
      <dgm:t>
        <a:bodyPr/>
        <a:lstStyle/>
        <a:p>
          <a:endParaRPr lang="en-US"/>
        </a:p>
      </dgm:t>
    </dgm:pt>
    <dgm:pt modelId="{854646C4-62E2-4794-9439-A48BC5D374D2}" type="pres">
      <dgm:prSet presAssocID="{1F107EA1-8AAA-42BF-8C63-EDE8386D193D}" presName="linear" presStyleCnt="0">
        <dgm:presLayoutVars>
          <dgm:animLvl val="lvl"/>
          <dgm:resizeHandles val="exact"/>
        </dgm:presLayoutVars>
      </dgm:prSet>
      <dgm:spPr/>
    </dgm:pt>
    <dgm:pt modelId="{8319A15F-528B-401C-B5A5-C82F60A33C65}" type="pres">
      <dgm:prSet presAssocID="{1081A4B1-D9BB-4A68-B5D4-946866DFEF3C}" presName="parentText" presStyleLbl="node1" presStyleIdx="0" presStyleCnt="1">
        <dgm:presLayoutVars>
          <dgm:chMax val="0"/>
          <dgm:bulletEnabled val="1"/>
        </dgm:presLayoutVars>
      </dgm:prSet>
      <dgm:spPr/>
    </dgm:pt>
    <dgm:pt modelId="{CE5C87E7-6D91-4973-AB0E-3D579FD9B4E0}" type="pres">
      <dgm:prSet presAssocID="{1081A4B1-D9BB-4A68-B5D4-946866DFEF3C}" presName="childText" presStyleLbl="revTx" presStyleIdx="0" presStyleCnt="1">
        <dgm:presLayoutVars>
          <dgm:bulletEnabled val="1"/>
        </dgm:presLayoutVars>
      </dgm:prSet>
      <dgm:spPr/>
    </dgm:pt>
  </dgm:ptLst>
  <dgm:cxnLst>
    <dgm:cxn modelId="{C9071019-3D5F-4BD7-A779-EFD987FDC0CB}" srcId="{1081A4B1-D9BB-4A68-B5D4-946866DFEF3C}" destId="{ADB08B17-52C7-4B83-9ABD-7FBCCD514B75}" srcOrd="3" destOrd="0" parTransId="{2FFB8DC2-0C58-4316-8109-4C25EEAB227A}" sibTransId="{26D95AA9-2AB8-4910-BBBB-0BCCBEDAF124}"/>
    <dgm:cxn modelId="{62B64540-689E-4763-9E4A-D956A7199ED3}" type="presOf" srcId="{B6A5141D-ACBB-4DC5-B2FD-8D0864D558C3}" destId="{CE5C87E7-6D91-4973-AB0E-3D579FD9B4E0}" srcOrd="0" destOrd="0" presId="urn:microsoft.com/office/officeart/2005/8/layout/vList2"/>
    <dgm:cxn modelId="{CAA6555F-B8E4-4126-BDB1-9794A68EAD33}" srcId="{1081A4B1-D9BB-4A68-B5D4-946866DFEF3C}" destId="{7580B934-A6E6-4F6E-AF81-335AED59788A}" srcOrd="1" destOrd="0" parTransId="{EC3C968F-9F3D-4EF7-B6D7-2AF72949EFFD}" sibTransId="{90E24AC6-73F9-48D9-8307-447E987AF1E5}"/>
    <dgm:cxn modelId="{89CEF646-646B-477F-8EEB-75070EA432BC}" type="presOf" srcId="{030449FB-5816-4CE8-85BC-39DB37F97783}" destId="{CE5C87E7-6D91-4973-AB0E-3D579FD9B4E0}" srcOrd="0" destOrd="2" presId="urn:microsoft.com/office/officeart/2005/8/layout/vList2"/>
    <dgm:cxn modelId="{3AE46573-9D29-4BA8-BEFD-290D38D2D284}" type="presOf" srcId="{1081A4B1-D9BB-4A68-B5D4-946866DFEF3C}" destId="{8319A15F-528B-401C-B5A5-C82F60A33C65}" srcOrd="0" destOrd="0" presId="urn:microsoft.com/office/officeart/2005/8/layout/vList2"/>
    <dgm:cxn modelId="{0E969155-BFDA-4938-B16B-193E50EE45C3}" type="presOf" srcId="{ADB08B17-52C7-4B83-9ABD-7FBCCD514B75}" destId="{CE5C87E7-6D91-4973-AB0E-3D579FD9B4E0}" srcOrd="0" destOrd="3" presId="urn:microsoft.com/office/officeart/2005/8/layout/vList2"/>
    <dgm:cxn modelId="{F026F88A-474D-4270-9DFB-E2CC4E978735}" srcId="{1081A4B1-D9BB-4A68-B5D4-946866DFEF3C}" destId="{B6A5141D-ACBB-4DC5-B2FD-8D0864D558C3}" srcOrd="0" destOrd="0" parTransId="{4AF9ACAF-A026-448B-BBCB-C0B7933D17FC}" sibTransId="{20259284-2CEC-4A50-9310-4DC563591D19}"/>
    <dgm:cxn modelId="{104EE78E-B43D-4C14-A5F6-AA0499C3BBE2}" type="presOf" srcId="{1F107EA1-8AAA-42BF-8C63-EDE8386D193D}" destId="{854646C4-62E2-4794-9439-A48BC5D374D2}" srcOrd="0" destOrd="0" presId="urn:microsoft.com/office/officeart/2005/8/layout/vList2"/>
    <dgm:cxn modelId="{7A4DE199-A918-443F-A5FB-4E61880FFA2B}" type="presOf" srcId="{6301BFF4-D08E-4730-9523-314015C048C1}" destId="{CE5C87E7-6D91-4973-AB0E-3D579FD9B4E0}" srcOrd="0" destOrd="4" presId="urn:microsoft.com/office/officeart/2005/8/layout/vList2"/>
    <dgm:cxn modelId="{10A2E0DC-7A9C-4CE0-B8AB-1E526BBF0348}" type="presOf" srcId="{7580B934-A6E6-4F6E-AF81-335AED59788A}" destId="{CE5C87E7-6D91-4973-AB0E-3D579FD9B4E0}" srcOrd="0" destOrd="1" presId="urn:microsoft.com/office/officeart/2005/8/layout/vList2"/>
    <dgm:cxn modelId="{EA7F0AE2-980A-47F1-9216-20005C7EDA56}" srcId="{1F107EA1-8AAA-42BF-8C63-EDE8386D193D}" destId="{1081A4B1-D9BB-4A68-B5D4-946866DFEF3C}" srcOrd="0" destOrd="0" parTransId="{D1488BAF-E62E-4B37-83D7-E3E9B8541B08}" sibTransId="{87EAEB72-434E-41ED-9294-DF7EBF53F1D4}"/>
    <dgm:cxn modelId="{8A8839EF-B0A2-4886-B50C-341D1B81A137}" srcId="{1081A4B1-D9BB-4A68-B5D4-946866DFEF3C}" destId="{6301BFF4-D08E-4730-9523-314015C048C1}" srcOrd="4" destOrd="0" parTransId="{DC5F82D5-443A-4884-9961-F50DCF9FCAEF}" sibTransId="{065C9143-5C80-4A0D-A4BB-B8C185FB48AE}"/>
    <dgm:cxn modelId="{0C5BCAF1-F8DA-4697-839C-59229EB86FB7}" srcId="{1081A4B1-D9BB-4A68-B5D4-946866DFEF3C}" destId="{030449FB-5816-4CE8-85BC-39DB37F97783}" srcOrd="2" destOrd="0" parTransId="{5E627A93-E773-46D6-B5CC-79466483DA72}" sibTransId="{06F96EDC-0494-45A7-98B7-449B3BE92259}"/>
    <dgm:cxn modelId="{4FB11681-A096-4265-B9DE-0DA236C17DB8}" type="presParOf" srcId="{854646C4-62E2-4794-9439-A48BC5D374D2}" destId="{8319A15F-528B-401C-B5A5-C82F60A33C65}" srcOrd="0" destOrd="0" presId="urn:microsoft.com/office/officeart/2005/8/layout/vList2"/>
    <dgm:cxn modelId="{6FA1EC76-815C-4D07-91D5-04A2543E3A42}" type="presParOf" srcId="{854646C4-62E2-4794-9439-A48BC5D374D2}" destId="{CE5C87E7-6D91-4973-AB0E-3D579FD9B4E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F107EA1-8AAA-42BF-8C63-EDE8386D193D}"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1081A4B1-D9BB-4A68-B5D4-946866DFEF3C}">
      <dgm:prSet phldrT="[Text]"/>
      <dgm:spPr/>
      <dgm:t>
        <a:bodyPr/>
        <a:lstStyle/>
        <a:p>
          <a:r>
            <a:rPr lang="en-US" dirty="0"/>
            <a:t>Personal Investors</a:t>
          </a:r>
        </a:p>
      </dgm:t>
    </dgm:pt>
    <dgm:pt modelId="{D1488BAF-E62E-4B37-83D7-E3E9B8541B08}" type="parTrans" cxnId="{EA7F0AE2-980A-47F1-9216-20005C7EDA56}">
      <dgm:prSet/>
      <dgm:spPr/>
      <dgm:t>
        <a:bodyPr/>
        <a:lstStyle/>
        <a:p>
          <a:endParaRPr lang="en-US"/>
        </a:p>
      </dgm:t>
    </dgm:pt>
    <dgm:pt modelId="{87EAEB72-434E-41ED-9294-DF7EBF53F1D4}" type="sibTrans" cxnId="{EA7F0AE2-980A-47F1-9216-20005C7EDA56}">
      <dgm:prSet/>
      <dgm:spPr/>
      <dgm:t>
        <a:bodyPr/>
        <a:lstStyle/>
        <a:p>
          <a:endParaRPr lang="en-US"/>
        </a:p>
      </dgm:t>
    </dgm:pt>
    <dgm:pt modelId="{B6A5141D-ACBB-4DC5-B2FD-8D0864D558C3}">
      <dgm:prSet phldrT="[Text]"/>
      <dgm:spPr/>
      <dgm:t>
        <a:bodyPr/>
        <a:lstStyle/>
        <a:p>
          <a:r>
            <a:rPr lang="en-US" dirty="0"/>
            <a:t>Friends and Family</a:t>
          </a:r>
        </a:p>
      </dgm:t>
    </dgm:pt>
    <dgm:pt modelId="{4AF9ACAF-A026-448B-BBCB-C0B7933D17FC}" type="parTrans" cxnId="{F026F88A-474D-4270-9DFB-E2CC4E978735}">
      <dgm:prSet/>
      <dgm:spPr/>
      <dgm:t>
        <a:bodyPr/>
        <a:lstStyle/>
        <a:p>
          <a:endParaRPr lang="en-US"/>
        </a:p>
      </dgm:t>
    </dgm:pt>
    <dgm:pt modelId="{20259284-2CEC-4A50-9310-4DC563591D19}" type="sibTrans" cxnId="{F026F88A-474D-4270-9DFB-E2CC4E978735}">
      <dgm:prSet/>
      <dgm:spPr/>
      <dgm:t>
        <a:bodyPr/>
        <a:lstStyle/>
        <a:p>
          <a:endParaRPr lang="en-US"/>
        </a:p>
      </dgm:t>
    </dgm:pt>
    <dgm:pt modelId="{55AA8A7D-99C9-4CF6-85DC-71416449A030}">
      <dgm:prSet phldrT="[Text]"/>
      <dgm:spPr/>
      <dgm:t>
        <a:bodyPr/>
        <a:lstStyle/>
        <a:p>
          <a:r>
            <a:rPr lang="en-US" dirty="0"/>
            <a:t>Mixing business with family is risking, bringing business disputes to family gatherings and other events</a:t>
          </a:r>
        </a:p>
      </dgm:t>
    </dgm:pt>
    <dgm:pt modelId="{5D225863-CC06-475A-9EEB-8089F4922136}" type="parTrans" cxnId="{3F15820D-30AE-4C6C-B64E-E1DC9635E577}">
      <dgm:prSet/>
      <dgm:spPr/>
      <dgm:t>
        <a:bodyPr/>
        <a:lstStyle/>
        <a:p>
          <a:endParaRPr lang="en-US"/>
        </a:p>
      </dgm:t>
    </dgm:pt>
    <dgm:pt modelId="{7866D3C5-A672-4604-9AE1-808EF65C99E7}" type="sibTrans" cxnId="{3F15820D-30AE-4C6C-B64E-E1DC9635E577}">
      <dgm:prSet/>
      <dgm:spPr/>
      <dgm:t>
        <a:bodyPr/>
        <a:lstStyle/>
        <a:p>
          <a:endParaRPr lang="en-US"/>
        </a:p>
      </dgm:t>
    </dgm:pt>
    <dgm:pt modelId="{DFC2EB60-E8EF-43C1-9D13-F29267A66500}">
      <dgm:prSet phldrT="[Text]"/>
      <dgm:spPr/>
      <dgm:t>
        <a:bodyPr/>
        <a:lstStyle/>
        <a:p>
          <a:r>
            <a:rPr lang="en-US" dirty="0"/>
            <a:t>You risk hurting not only your finances but also a relative's or friend's if the business doesn't take off as well as you anticipate</a:t>
          </a:r>
        </a:p>
      </dgm:t>
    </dgm:pt>
    <dgm:pt modelId="{6C288281-9D1C-4256-A5B7-D1CAEBCC0BA3}" type="parTrans" cxnId="{7C987FA7-2908-405D-B00E-0066D64CB944}">
      <dgm:prSet/>
      <dgm:spPr/>
      <dgm:t>
        <a:bodyPr/>
        <a:lstStyle/>
        <a:p>
          <a:endParaRPr lang="en-US"/>
        </a:p>
      </dgm:t>
    </dgm:pt>
    <dgm:pt modelId="{DCE9B5F9-9763-4461-86EF-EC2ECF957698}" type="sibTrans" cxnId="{7C987FA7-2908-405D-B00E-0066D64CB944}">
      <dgm:prSet/>
      <dgm:spPr/>
      <dgm:t>
        <a:bodyPr/>
        <a:lstStyle/>
        <a:p>
          <a:endParaRPr lang="en-US"/>
        </a:p>
      </dgm:t>
    </dgm:pt>
    <dgm:pt modelId="{854646C4-62E2-4794-9439-A48BC5D374D2}" type="pres">
      <dgm:prSet presAssocID="{1F107EA1-8AAA-42BF-8C63-EDE8386D193D}" presName="linear" presStyleCnt="0">
        <dgm:presLayoutVars>
          <dgm:animLvl val="lvl"/>
          <dgm:resizeHandles val="exact"/>
        </dgm:presLayoutVars>
      </dgm:prSet>
      <dgm:spPr/>
    </dgm:pt>
    <dgm:pt modelId="{8319A15F-528B-401C-B5A5-C82F60A33C65}" type="pres">
      <dgm:prSet presAssocID="{1081A4B1-D9BB-4A68-B5D4-946866DFEF3C}" presName="parentText" presStyleLbl="node1" presStyleIdx="0" presStyleCnt="1">
        <dgm:presLayoutVars>
          <dgm:chMax val="0"/>
          <dgm:bulletEnabled val="1"/>
        </dgm:presLayoutVars>
      </dgm:prSet>
      <dgm:spPr/>
    </dgm:pt>
    <dgm:pt modelId="{CE5C87E7-6D91-4973-AB0E-3D579FD9B4E0}" type="pres">
      <dgm:prSet presAssocID="{1081A4B1-D9BB-4A68-B5D4-946866DFEF3C}" presName="childText" presStyleLbl="revTx" presStyleIdx="0" presStyleCnt="1">
        <dgm:presLayoutVars>
          <dgm:bulletEnabled val="1"/>
        </dgm:presLayoutVars>
      </dgm:prSet>
      <dgm:spPr/>
    </dgm:pt>
  </dgm:ptLst>
  <dgm:cxnLst>
    <dgm:cxn modelId="{3F15820D-30AE-4C6C-B64E-E1DC9635E577}" srcId="{1081A4B1-D9BB-4A68-B5D4-946866DFEF3C}" destId="{55AA8A7D-99C9-4CF6-85DC-71416449A030}" srcOrd="1" destOrd="0" parTransId="{5D225863-CC06-475A-9EEB-8089F4922136}" sibTransId="{7866D3C5-A672-4604-9AE1-808EF65C99E7}"/>
    <dgm:cxn modelId="{29361536-D68E-41E4-A0B7-8247B4C3C9D3}" type="presOf" srcId="{B6A5141D-ACBB-4DC5-B2FD-8D0864D558C3}" destId="{CE5C87E7-6D91-4973-AB0E-3D579FD9B4E0}" srcOrd="0" destOrd="0" presId="urn:microsoft.com/office/officeart/2005/8/layout/vList2"/>
    <dgm:cxn modelId="{0AFA143D-EC85-473B-B8B2-2A5A113A01A8}" type="presOf" srcId="{1F107EA1-8AAA-42BF-8C63-EDE8386D193D}" destId="{854646C4-62E2-4794-9439-A48BC5D374D2}" srcOrd="0" destOrd="0" presId="urn:microsoft.com/office/officeart/2005/8/layout/vList2"/>
    <dgm:cxn modelId="{97A24B62-612C-4119-AAE7-D8BB808AC484}" type="presOf" srcId="{1081A4B1-D9BB-4A68-B5D4-946866DFEF3C}" destId="{8319A15F-528B-401C-B5A5-C82F60A33C65}" srcOrd="0" destOrd="0" presId="urn:microsoft.com/office/officeart/2005/8/layout/vList2"/>
    <dgm:cxn modelId="{15019569-48F4-46DA-AA80-9E94E34F4918}" type="presOf" srcId="{55AA8A7D-99C9-4CF6-85DC-71416449A030}" destId="{CE5C87E7-6D91-4973-AB0E-3D579FD9B4E0}" srcOrd="0" destOrd="1" presId="urn:microsoft.com/office/officeart/2005/8/layout/vList2"/>
    <dgm:cxn modelId="{FDC95079-CE16-429E-A8C9-915B234DA013}" type="presOf" srcId="{DFC2EB60-E8EF-43C1-9D13-F29267A66500}" destId="{CE5C87E7-6D91-4973-AB0E-3D579FD9B4E0}" srcOrd="0" destOrd="2" presId="urn:microsoft.com/office/officeart/2005/8/layout/vList2"/>
    <dgm:cxn modelId="{F026F88A-474D-4270-9DFB-E2CC4E978735}" srcId="{1081A4B1-D9BB-4A68-B5D4-946866DFEF3C}" destId="{B6A5141D-ACBB-4DC5-B2FD-8D0864D558C3}" srcOrd="0" destOrd="0" parTransId="{4AF9ACAF-A026-448B-BBCB-C0B7933D17FC}" sibTransId="{20259284-2CEC-4A50-9310-4DC563591D19}"/>
    <dgm:cxn modelId="{7C987FA7-2908-405D-B00E-0066D64CB944}" srcId="{1081A4B1-D9BB-4A68-B5D4-946866DFEF3C}" destId="{DFC2EB60-E8EF-43C1-9D13-F29267A66500}" srcOrd="2" destOrd="0" parTransId="{6C288281-9D1C-4256-A5B7-D1CAEBCC0BA3}" sibTransId="{DCE9B5F9-9763-4461-86EF-EC2ECF957698}"/>
    <dgm:cxn modelId="{EA7F0AE2-980A-47F1-9216-20005C7EDA56}" srcId="{1F107EA1-8AAA-42BF-8C63-EDE8386D193D}" destId="{1081A4B1-D9BB-4A68-B5D4-946866DFEF3C}" srcOrd="0" destOrd="0" parTransId="{D1488BAF-E62E-4B37-83D7-E3E9B8541B08}" sibTransId="{87EAEB72-434E-41ED-9294-DF7EBF53F1D4}"/>
    <dgm:cxn modelId="{B985EFA8-9E9D-4E8A-8B9B-B9D4429A8CDC}" type="presParOf" srcId="{854646C4-62E2-4794-9439-A48BC5D374D2}" destId="{8319A15F-528B-401C-B5A5-C82F60A33C65}" srcOrd="0" destOrd="0" presId="urn:microsoft.com/office/officeart/2005/8/layout/vList2"/>
    <dgm:cxn modelId="{0C84B770-70F0-4D9F-AD88-1AF1757E1D8F}" type="presParOf" srcId="{854646C4-62E2-4794-9439-A48BC5D374D2}" destId="{CE5C87E7-6D91-4973-AB0E-3D579FD9B4E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979589-091D-45DC-9CD2-4CEF18EBB24F}">
      <dsp:nvSpPr>
        <dsp:cNvPr id="0" name=""/>
        <dsp:cNvSpPr/>
      </dsp:nvSpPr>
      <dsp:spPr>
        <a:xfrm>
          <a:off x="0" y="88502"/>
          <a:ext cx="10296063" cy="93541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dirty="0"/>
            <a:t>Bank</a:t>
          </a:r>
        </a:p>
      </dsp:txBody>
      <dsp:txXfrm>
        <a:off x="45663" y="134165"/>
        <a:ext cx="10204737" cy="844089"/>
      </dsp:txXfrm>
    </dsp:sp>
    <dsp:sp modelId="{6F07075C-0482-48D6-8574-1975BBE7AF30}">
      <dsp:nvSpPr>
        <dsp:cNvPr id="0" name=""/>
        <dsp:cNvSpPr/>
      </dsp:nvSpPr>
      <dsp:spPr>
        <a:xfrm>
          <a:off x="0" y="1023917"/>
          <a:ext cx="10296063" cy="371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00" tIns="49530" rIns="277368" bIns="49530" numCol="1" spcCol="1270" anchor="t" anchorCtr="0">
          <a:noAutofit/>
        </a:bodyPr>
        <a:lstStyle/>
        <a:p>
          <a:pPr marL="285750" lvl="1" indent="-285750" algn="l" defTabSz="1333500">
            <a:lnSpc>
              <a:spcPct val="90000"/>
            </a:lnSpc>
            <a:spcBef>
              <a:spcPct val="0"/>
            </a:spcBef>
            <a:spcAft>
              <a:spcPct val="20000"/>
            </a:spcAft>
            <a:buChar char="•"/>
          </a:pPr>
          <a:r>
            <a:rPr lang="en-US" sz="3000" kern="1200" dirty="0"/>
            <a:t>A bank loan may be available to help you with startup costs</a:t>
          </a:r>
        </a:p>
        <a:p>
          <a:pPr marL="285750" lvl="1" indent="-285750" algn="l" defTabSz="1333500">
            <a:lnSpc>
              <a:spcPct val="90000"/>
            </a:lnSpc>
            <a:spcBef>
              <a:spcPct val="0"/>
            </a:spcBef>
            <a:spcAft>
              <a:spcPct val="20000"/>
            </a:spcAft>
            <a:buChar char="•"/>
          </a:pPr>
          <a:r>
            <a:rPr lang="en-US" sz="3000" kern="1200" dirty="0"/>
            <a:t>Be prepared to prove financial responsibility and wait the time it may take to process the loan</a:t>
          </a:r>
        </a:p>
        <a:p>
          <a:pPr marL="285750" lvl="1" indent="-285750" algn="l" defTabSz="1333500">
            <a:lnSpc>
              <a:spcPct val="90000"/>
            </a:lnSpc>
            <a:spcBef>
              <a:spcPct val="0"/>
            </a:spcBef>
            <a:spcAft>
              <a:spcPct val="20000"/>
            </a:spcAft>
            <a:buChar char="•"/>
          </a:pPr>
          <a:r>
            <a:rPr lang="en-US" sz="3000" kern="1200" dirty="0"/>
            <a:t>A bank will want to see a solid business plan. It helps having personal experience in the industry or a good mentor who is well versed in the industry. You may also have to talk collateral, including possibly a home equity loan, and provide as much startup cash as you can.</a:t>
          </a:r>
        </a:p>
      </dsp:txBody>
      <dsp:txXfrm>
        <a:off x="0" y="1023917"/>
        <a:ext cx="10296063" cy="37135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9A15F-528B-401C-B5A5-C82F60A33C65}">
      <dsp:nvSpPr>
        <dsp:cNvPr id="0" name=""/>
        <dsp:cNvSpPr/>
      </dsp:nvSpPr>
      <dsp:spPr>
        <a:xfrm>
          <a:off x="0" y="36257"/>
          <a:ext cx="10296062" cy="79150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dirty="0"/>
            <a:t>Angel Investor</a:t>
          </a:r>
        </a:p>
      </dsp:txBody>
      <dsp:txXfrm>
        <a:off x="38638" y="74895"/>
        <a:ext cx="10218786" cy="714229"/>
      </dsp:txXfrm>
    </dsp:sp>
    <dsp:sp modelId="{CE5C87E7-6D91-4973-AB0E-3D579FD9B4E0}">
      <dsp:nvSpPr>
        <dsp:cNvPr id="0" name=""/>
        <dsp:cNvSpPr/>
      </dsp:nvSpPr>
      <dsp:spPr>
        <a:xfrm>
          <a:off x="0" y="827762"/>
          <a:ext cx="10296062" cy="39619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00"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kern="1200" dirty="0"/>
            <a:t>An entrepreneur who has enough wealth to help others. Angel investors invest in businesses in which they believe but they realize may struggle to find other financing.</a:t>
          </a:r>
        </a:p>
        <a:p>
          <a:pPr marL="228600" lvl="1" indent="-228600" algn="l" defTabSz="1155700">
            <a:lnSpc>
              <a:spcPct val="90000"/>
            </a:lnSpc>
            <a:spcBef>
              <a:spcPct val="0"/>
            </a:spcBef>
            <a:spcAft>
              <a:spcPct val="20000"/>
            </a:spcAft>
            <a:buChar char="•"/>
          </a:pPr>
          <a:r>
            <a:rPr lang="en-US" sz="2600" kern="1200" dirty="0"/>
            <a:t>May buy stock from a company or make a loan.</a:t>
          </a:r>
        </a:p>
        <a:p>
          <a:pPr marL="228600" lvl="1" indent="-228600" algn="l" defTabSz="1155700">
            <a:lnSpc>
              <a:spcPct val="90000"/>
            </a:lnSpc>
            <a:spcBef>
              <a:spcPct val="0"/>
            </a:spcBef>
            <a:spcAft>
              <a:spcPct val="20000"/>
            </a:spcAft>
            <a:buChar char="•"/>
          </a:pPr>
          <a:r>
            <a:rPr lang="en-US" sz="2600" kern="1200" dirty="0"/>
            <a:t>Some serve as mentors and advisors. Some may specialize, such as high-tech angels who prefer helping to bring new technology to the marketplace and may or may not want to actively participate in the company.</a:t>
          </a:r>
        </a:p>
        <a:p>
          <a:pPr marL="228600" lvl="1" indent="-228600" algn="l" defTabSz="1155700">
            <a:lnSpc>
              <a:spcPct val="90000"/>
            </a:lnSpc>
            <a:spcBef>
              <a:spcPct val="0"/>
            </a:spcBef>
            <a:spcAft>
              <a:spcPct val="20000"/>
            </a:spcAft>
            <a:buChar char="•"/>
          </a:pPr>
          <a:r>
            <a:rPr lang="en-US" sz="2600" kern="1200" dirty="0"/>
            <a:t>Another type is a return-on-investment angel, who expects to see a financial payback from a high-risk investment.</a:t>
          </a:r>
        </a:p>
      </dsp:txBody>
      <dsp:txXfrm>
        <a:off x="0" y="827762"/>
        <a:ext cx="10296062" cy="39619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9A15F-528B-401C-B5A5-C82F60A33C65}">
      <dsp:nvSpPr>
        <dsp:cNvPr id="0" name=""/>
        <dsp:cNvSpPr/>
      </dsp:nvSpPr>
      <dsp:spPr>
        <a:xfrm>
          <a:off x="0" y="0"/>
          <a:ext cx="10296061" cy="8394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Peer to Peer Lending (P2P Lending)</a:t>
          </a:r>
        </a:p>
      </dsp:txBody>
      <dsp:txXfrm>
        <a:off x="40980" y="40980"/>
        <a:ext cx="10214101" cy="757514"/>
      </dsp:txXfrm>
    </dsp:sp>
    <dsp:sp modelId="{CE5C87E7-6D91-4973-AB0E-3D579FD9B4E0}">
      <dsp:nvSpPr>
        <dsp:cNvPr id="0" name=""/>
        <dsp:cNvSpPr/>
      </dsp:nvSpPr>
      <dsp:spPr>
        <a:xfrm>
          <a:off x="0" y="912812"/>
          <a:ext cx="10296061" cy="3839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00"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Peer-to-peer lending lets people list projects online for consideration by potential investors</a:t>
          </a:r>
        </a:p>
        <a:p>
          <a:pPr marL="228600" lvl="1" indent="-228600" algn="l" defTabSz="1200150">
            <a:lnSpc>
              <a:spcPct val="90000"/>
            </a:lnSpc>
            <a:spcBef>
              <a:spcPct val="0"/>
            </a:spcBef>
            <a:spcAft>
              <a:spcPct val="20000"/>
            </a:spcAft>
            <a:buChar char="•"/>
          </a:pPr>
          <a:r>
            <a:rPr lang="en-US" sz="2700" kern="1200" dirty="0"/>
            <a:t>This type of investor brings the startup and small business owners together with entrepreneurs willing to help and invest</a:t>
          </a:r>
        </a:p>
        <a:p>
          <a:pPr marL="228600" lvl="1" indent="-228600" algn="l" defTabSz="1200150">
            <a:lnSpc>
              <a:spcPct val="90000"/>
            </a:lnSpc>
            <a:spcBef>
              <a:spcPct val="0"/>
            </a:spcBef>
            <a:spcAft>
              <a:spcPct val="20000"/>
            </a:spcAft>
            <a:buChar char="•"/>
          </a:pPr>
          <a:r>
            <a:rPr lang="en-US" sz="2700" kern="1200" dirty="0"/>
            <a:t>If engaging in peer-to-peer lending, make sure you understand the terms of your loan and make payments on time</a:t>
          </a:r>
        </a:p>
        <a:p>
          <a:pPr marL="228600" lvl="1" indent="-228600" algn="l" defTabSz="1200150">
            <a:lnSpc>
              <a:spcPct val="90000"/>
            </a:lnSpc>
            <a:spcBef>
              <a:spcPct val="0"/>
            </a:spcBef>
            <a:spcAft>
              <a:spcPct val="20000"/>
            </a:spcAft>
            <a:buChar char="•"/>
          </a:pPr>
          <a:r>
            <a:rPr lang="en-US" sz="2700" kern="1200" dirty="0"/>
            <a:t>Falling behind can increase your fees and prevent you from seeking another peer-to-peer loan.</a:t>
          </a:r>
        </a:p>
        <a:p>
          <a:pPr marL="228600" lvl="1" indent="-228600" algn="l" defTabSz="1200150">
            <a:lnSpc>
              <a:spcPct val="90000"/>
            </a:lnSpc>
            <a:spcBef>
              <a:spcPct val="0"/>
            </a:spcBef>
            <a:spcAft>
              <a:spcPct val="20000"/>
            </a:spcAft>
            <a:buChar char="•"/>
          </a:pPr>
          <a:r>
            <a:rPr lang="en-US" sz="2700" kern="1200" dirty="0"/>
            <a:t>E.g.: </a:t>
          </a:r>
          <a:r>
            <a:rPr lang="en-US" sz="2700" kern="1200" dirty="0" err="1"/>
            <a:t>Investree</a:t>
          </a:r>
          <a:r>
            <a:rPr lang="en-US" sz="2700" kern="1200" dirty="0"/>
            <a:t> &amp; </a:t>
          </a:r>
          <a:r>
            <a:rPr lang="en-US" sz="2700" kern="1200" dirty="0" err="1"/>
            <a:t>Amartha</a:t>
          </a:r>
          <a:endParaRPr lang="en-US" sz="2700" kern="1200" dirty="0"/>
        </a:p>
      </dsp:txBody>
      <dsp:txXfrm>
        <a:off x="0" y="912812"/>
        <a:ext cx="10296061" cy="38398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9A15F-528B-401C-B5A5-C82F60A33C65}">
      <dsp:nvSpPr>
        <dsp:cNvPr id="0" name=""/>
        <dsp:cNvSpPr/>
      </dsp:nvSpPr>
      <dsp:spPr>
        <a:xfrm>
          <a:off x="0" y="281590"/>
          <a:ext cx="10296060" cy="93541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dirty="0"/>
            <a:t>Venture Capitalist (VC)</a:t>
          </a:r>
        </a:p>
      </dsp:txBody>
      <dsp:txXfrm>
        <a:off x="45663" y="327253"/>
        <a:ext cx="10204734" cy="844089"/>
      </dsp:txXfrm>
    </dsp:sp>
    <dsp:sp modelId="{CE5C87E7-6D91-4973-AB0E-3D579FD9B4E0}">
      <dsp:nvSpPr>
        <dsp:cNvPr id="0" name=""/>
        <dsp:cNvSpPr/>
      </dsp:nvSpPr>
      <dsp:spPr>
        <a:xfrm>
          <a:off x="0" y="1217005"/>
          <a:ext cx="10296060" cy="3471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00" tIns="49530" rIns="277368" bIns="49530" numCol="1" spcCol="1270" anchor="t" anchorCtr="0">
          <a:noAutofit/>
        </a:bodyPr>
        <a:lstStyle/>
        <a:p>
          <a:pPr marL="285750" lvl="1" indent="-285750" algn="l" defTabSz="1333500">
            <a:lnSpc>
              <a:spcPct val="90000"/>
            </a:lnSpc>
            <a:spcBef>
              <a:spcPct val="0"/>
            </a:spcBef>
            <a:spcAft>
              <a:spcPct val="20000"/>
            </a:spcAft>
            <a:buChar char="•"/>
          </a:pPr>
          <a:r>
            <a:rPr lang="en-US" sz="3000" kern="1200" dirty="0"/>
            <a:t>This type of investor expect you to show you have a solid business plan</a:t>
          </a:r>
        </a:p>
        <a:p>
          <a:pPr marL="285750" lvl="1" indent="-285750" algn="l" defTabSz="1333500">
            <a:lnSpc>
              <a:spcPct val="90000"/>
            </a:lnSpc>
            <a:spcBef>
              <a:spcPct val="0"/>
            </a:spcBef>
            <a:spcAft>
              <a:spcPct val="20000"/>
            </a:spcAft>
            <a:buChar char="•"/>
          </a:pPr>
          <a:r>
            <a:rPr lang="en-US" sz="3000" kern="1200" dirty="0"/>
            <a:t>A venture capitalist also wants to see a high return of profit</a:t>
          </a:r>
        </a:p>
        <a:p>
          <a:pPr marL="285750" lvl="1" indent="-285750" algn="l" defTabSz="1333500">
            <a:lnSpc>
              <a:spcPct val="90000"/>
            </a:lnSpc>
            <a:spcBef>
              <a:spcPct val="0"/>
            </a:spcBef>
            <a:spcAft>
              <a:spcPct val="20000"/>
            </a:spcAft>
            <a:buChar char="•"/>
          </a:pPr>
          <a:r>
            <a:rPr lang="en-US" sz="3000" kern="1200" dirty="0"/>
            <a:t>Venture capitalists may invest as much as millions of dollars</a:t>
          </a:r>
        </a:p>
        <a:p>
          <a:pPr marL="285750" lvl="1" indent="-285750" algn="l" defTabSz="1333500">
            <a:lnSpc>
              <a:spcPct val="90000"/>
            </a:lnSpc>
            <a:spcBef>
              <a:spcPct val="0"/>
            </a:spcBef>
            <a:spcAft>
              <a:spcPct val="20000"/>
            </a:spcAft>
            <a:buChar char="•"/>
          </a:pPr>
          <a:r>
            <a:rPr lang="en-US" sz="3000" kern="1200" dirty="0"/>
            <a:t>They do that by securing equity capital, or a share in your company</a:t>
          </a:r>
        </a:p>
        <a:p>
          <a:pPr marL="285750" lvl="1" indent="-285750" algn="l" defTabSz="1333500">
            <a:lnSpc>
              <a:spcPct val="90000"/>
            </a:lnSpc>
            <a:spcBef>
              <a:spcPct val="0"/>
            </a:spcBef>
            <a:spcAft>
              <a:spcPct val="20000"/>
            </a:spcAft>
            <a:buChar char="•"/>
          </a:pPr>
          <a:r>
            <a:rPr lang="en-US" sz="3000" kern="1200" dirty="0"/>
            <a:t>E.g.: East Venture, Plug and Play, &amp; </a:t>
          </a:r>
          <a:r>
            <a:rPr lang="en-US" sz="3000" kern="1200" dirty="0" err="1"/>
            <a:t>CyberAgent</a:t>
          </a:r>
          <a:r>
            <a:rPr lang="en-US" sz="3000" kern="1200" dirty="0"/>
            <a:t> Ventures</a:t>
          </a:r>
        </a:p>
      </dsp:txBody>
      <dsp:txXfrm>
        <a:off x="0" y="1217005"/>
        <a:ext cx="10296060" cy="34713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9A15F-528B-401C-B5A5-C82F60A33C65}">
      <dsp:nvSpPr>
        <dsp:cNvPr id="0" name=""/>
        <dsp:cNvSpPr/>
      </dsp:nvSpPr>
      <dsp:spPr>
        <a:xfrm>
          <a:off x="0" y="18189"/>
          <a:ext cx="10296058" cy="10553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dirty="0"/>
            <a:t>Personal Investors</a:t>
          </a:r>
        </a:p>
      </dsp:txBody>
      <dsp:txXfrm>
        <a:off x="51517" y="69706"/>
        <a:ext cx="10193024" cy="952306"/>
      </dsp:txXfrm>
    </dsp:sp>
    <dsp:sp modelId="{CE5C87E7-6D91-4973-AB0E-3D579FD9B4E0}">
      <dsp:nvSpPr>
        <dsp:cNvPr id="0" name=""/>
        <dsp:cNvSpPr/>
      </dsp:nvSpPr>
      <dsp:spPr>
        <a:xfrm>
          <a:off x="0" y="1073529"/>
          <a:ext cx="10296058" cy="3734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00"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n-US" sz="3400" kern="1200" dirty="0"/>
            <a:t>Friends and Family</a:t>
          </a:r>
        </a:p>
        <a:p>
          <a:pPr marL="285750" lvl="1" indent="-285750" algn="l" defTabSz="1511300">
            <a:lnSpc>
              <a:spcPct val="90000"/>
            </a:lnSpc>
            <a:spcBef>
              <a:spcPct val="0"/>
            </a:spcBef>
            <a:spcAft>
              <a:spcPct val="20000"/>
            </a:spcAft>
            <a:buChar char="•"/>
          </a:pPr>
          <a:r>
            <a:rPr lang="en-US" sz="3400" kern="1200" dirty="0"/>
            <a:t>Mixing business with family is risking, bringing business disputes to family gatherings and other events</a:t>
          </a:r>
        </a:p>
        <a:p>
          <a:pPr marL="285750" lvl="1" indent="-285750" algn="l" defTabSz="1511300">
            <a:lnSpc>
              <a:spcPct val="90000"/>
            </a:lnSpc>
            <a:spcBef>
              <a:spcPct val="0"/>
            </a:spcBef>
            <a:spcAft>
              <a:spcPct val="20000"/>
            </a:spcAft>
            <a:buChar char="•"/>
          </a:pPr>
          <a:r>
            <a:rPr lang="en-US" sz="3400" kern="1200" dirty="0"/>
            <a:t>You risk hurting not only your finances but also a relative's or friend's if the business doesn't take off as well as you anticipate</a:t>
          </a:r>
        </a:p>
      </dsp:txBody>
      <dsp:txXfrm>
        <a:off x="0" y="1073529"/>
        <a:ext cx="10296058" cy="37342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B6E422-91CF-4889-B8FA-869CEA80B7C6}" type="datetimeFigureOut">
              <a:rPr lang="id-ID" smtClean="0"/>
              <a:t>08/01/2021</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E3FFA2-9190-4C26-8333-ACD5AD354D19}" type="slidenum">
              <a:rPr lang="id-ID" smtClean="0"/>
              <a:t>‹#›</a:t>
            </a:fld>
            <a:endParaRPr lang="id-ID"/>
          </a:p>
        </p:txBody>
      </p:sp>
    </p:spTree>
    <p:extLst>
      <p:ext uri="{BB962C8B-B14F-4D97-AF65-F5344CB8AC3E}">
        <p14:creationId xmlns:p14="http://schemas.microsoft.com/office/powerpoint/2010/main" val="68351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2EEC39B5-8432-4D34-BD2E-A71384D2D931}" type="datetimeFigureOut">
              <a:rPr lang="id-ID" smtClean="0"/>
              <a:t>08/01/2021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3980191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2EEC39B5-8432-4D34-BD2E-A71384D2D931}" type="datetimeFigureOut">
              <a:rPr lang="id-ID" smtClean="0"/>
              <a:t>08/01/2021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1173391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2EEC39B5-8432-4D34-BD2E-A71384D2D931}" type="datetimeFigureOut">
              <a:rPr lang="id-ID" smtClean="0"/>
              <a:t>08/01/2021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2118299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EB0DE-FE74-4AC0-94EC-A17172D60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4708B8-D181-4C7A-BBF4-B0FAF3BF50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1422A9-79AD-499E-9534-1B4538AE35CD}"/>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a:extLst>
              <a:ext uri="{FF2B5EF4-FFF2-40B4-BE49-F238E27FC236}">
                <a16:creationId xmlns:a16="http://schemas.microsoft.com/office/drawing/2014/main" id="{44CB598A-C218-45B8-97FC-8E3DC70AF6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C319C9-FD96-464D-8D3D-7E1C8456B1FE}"/>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86406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E830E-1DE4-4ABC-9D8C-ED5B94B4D1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BB36EE-24BA-4CB3-B3EB-FE7EC4BAE4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BA5DC0-1F8B-4AE0-8AA3-1DE09AC0EED8}"/>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a:extLst>
              <a:ext uri="{FF2B5EF4-FFF2-40B4-BE49-F238E27FC236}">
                <a16:creationId xmlns:a16="http://schemas.microsoft.com/office/drawing/2014/main" id="{A9DCB1AC-F68A-4444-871B-635756A2F4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D1A0D5-1BCB-4464-AC95-6536E5721781}"/>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832083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2D011-0335-430E-A81F-C3D9639E88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101427-1FC7-4090-BA0F-4D69E7C9BB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EC7D55-3019-44E4-AEB7-3B8B40067ADA}"/>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a:extLst>
              <a:ext uri="{FF2B5EF4-FFF2-40B4-BE49-F238E27FC236}">
                <a16:creationId xmlns:a16="http://schemas.microsoft.com/office/drawing/2014/main" id="{F34DC6EA-ECFD-4436-81CE-5C38409AA5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E89D19-6DA8-448F-954F-42FD6F0FB889}"/>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816088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4C586-1590-44CE-86BF-04C86B99F2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03BABB-93E3-40CF-A4E0-BB359BDC354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06401A-64FA-4E11-B7CA-A06221298F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C29DE5E-C380-4A62-ACBF-C41A3558BBCE}"/>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6" name="Footer Placeholder 5">
            <a:extLst>
              <a:ext uri="{FF2B5EF4-FFF2-40B4-BE49-F238E27FC236}">
                <a16:creationId xmlns:a16="http://schemas.microsoft.com/office/drawing/2014/main" id="{70F0FF91-2A13-4E01-A2CD-D199E6F2A5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F8BDCF-F481-4B20-A8BD-B0FCE6F05AA7}"/>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593493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49C87-1DC8-40C7-A9A8-F20A0B532FC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55DAF0-F9F6-4E97-B2F1-C7ABDFFA73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1E4DE-04F4-49C5-97A6-EDBC1B971C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453ACB1-FC56-457F-B6E3-63E6BEB4DF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06B5FA-2576-48E2-BB56-1411F917A0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A799CB-548C-40A1-923E-F2783A6D16A0}"/>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8" name="Footer Placeholder 7">
            <a:extLst>
              <a:ext uri="{FF2B5EF4-FFF2-40B4-BE49-F238E27FC236}">
                <a16:creationId xmlns:a16="http://schemas.microsoft.com/office/drawing/2014/main" id="{A445214F-BCBF-4229-954D-261B9C97C14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C19E45-4BA9-4813-840E-769D7458613A}"/>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1486672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DC3A0-30F3-4215-B5FE-5A1AFB9D285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73761DE-9058-49ED-BB0A-B606F20A1C15}"/>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4" name="Footer Placeholder 3">
            <a:extLst>
              <a:ext uri="{FF2B5EF4-FFF2-40B4-BE49-F238E27FC236}">
                <a16:creationId xmlns:a16="http://schemas.microsoft.com/office/drawing/2014/main" id="{CFBE0136-A630-4512-98F8-7EA3E524D3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9D26FA-FBB8-480C-ACE2-ACE6B70FA114}"/>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1771536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F76108-5356-4A7D-BDAF-8188FAF9E828}"/>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3" name="Footer Placeholder 2">
            <a:extLst>
              <a:ext uri="{FF2B5EF4-FFF2-40B4-BE49-F238E27FC236}">
                <a16:creationId xmlns:a16="http://schemas.microsoft.com/office/drawing/2014/main" id="{B7833146-9713-4026-BE1E-B86FDB4CD2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59D545-9DB3-4573-91EF-ECF2CEC408EE}"/>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3726826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97532-A55E-4F13-A641-5633EE0505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BB74D8-D424-4578-9E8F-93ACDFCBDC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2145A0-3CF1-4AB3-8DA7-A57382E5A8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1172A5-E5C5-4944-8DD6-40B913CEBA34}"/>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6" name="Footer Placeholder 5">
            <a:extLst>
              <a:ext uri="{FF2B5EF4-FFF2-40B4-BE49-F238E27FC236}">
                <a16:creationId xmlns:a16="http://schemas.microsoft.com/office/drawing/2014/main" id="{00F4A993-FED4-4128-ACEE-52D014ABBA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970DD9-4CE7-4678-8926-65AA7C893446}"/>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526518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2EEC39B5-8432-4D34-BD2E-A71384D2D931}" type="datetimeFigureOut">
              <a:rPr lang="id-ID" smtClean="0"/>
              <a:t>08/01/2021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8920169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DF8E0-EB66-42F8-9B09-5188B6B8D4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7B4C3FB-0288-4759-A09D-F28691BEB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E9B0E7-D06E-4D26-B0D0-58ACDE3CE6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5FBAF6-1F1A-4610-9261-001ED8E071AD}"/>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6" name="Footer Placeholder 5">
            <a:extLst>
              <a:ext uri="{FF2B5EF4-FFF2-40B4-BE49-F238E27FC236}">
                <a16:creationId xmlns:a16="http://schemas.microsoft.com/office/drawing/2014/main" id="{D895CF1E-572E-446A-AC63-EE39011CF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099653-C9AD-41F3-A954-485884828F9D}"/>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4986437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F9707-EC11-4168-B0E4-7C05DF5A1BD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95DBDD-88B5-4936-B488-D3D28E2E37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D1DF4C-AC58-43F6-A65A-86490E25B213}"/>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a:extLst>
              <a:ext uri="{FF2B5EF4-FFF2-40B4-BE49-F238E27FC236}">
                <a16:creationId xmlns:a16="http://schemas.microsoft.com/office/drawing/2014/main" id="{64DB74F4-90A5-4E70-8AEF-83A7208130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4A426C-E0FD-4DE7-A6CF-EAB4577BD2CF}"/>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1217120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B91EC5-85E2-402B-AB01-1B2C8F46E03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84B976-DE40-4C2F-86C6-642FF812615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5BD52F-188F-45FF-A3E6-A3DD9A55E4F6}"/>
              </a:ext>
            </a:extLst>
          </p:cNvPr>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a:extLst>
              <a:ext uri="{FF2B5EF4-FFF2-40B4-BE49-F238E27FC236}">
                <a16:creationId xmlns:a16="http://schemas.microsoft.com/office/drawing/2014/main" id="{38FE00C9-0B4C-4EAF-B871-C789060D2A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87B9C1-6048-4220-AE27-6BF1E1DABD10}"/>
              </a:ext>
            </a:extLst>
          </p:cNvPr>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20222277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AD72C-868D-4927-BF78-E7373650E2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AF0BF3-BAB6-4038-A659-CF5561D681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189DD7-ED78-41C0-BCF0-C5594EEA66DF}"/>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5" name="Footer Placeholder 4">
            <a:extLst>
              <a:ext uri="{FF2B5EF4-FFF2-40B4-BE49-F238E27FC236}">
                <a16:creationId xmlns:a16="http://schemas.microsoft.com/office/drawing/2014/main" id="{A9EF0698-E966-47AD-9C7D-D6C76F6AB9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454305-B04E-480C-B4DF-DA79A52EFD1F}"/>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1045028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D7BCB-D4E6-4A8B-9D71-4F80738D99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541FCF-270C-4CF6-AD4F-9AD77BAFD3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BDAFE-FAAD-48CB-8201-A21B7DC58A49}"/>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5" name="Footer Placeholder 4">
            <a:extLst>
              <a:ext uri="{FF2B5EF4-FFF2-40B4-BE49-F238E27FC236}">
                <a16:creationId xmlns:a16="http://schemas.microsoft.com/office/drawing/2014/main" id="{0B5A49B6-6B1D-4071-B0B2-A3256AE125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D1BE06-8AE4-427F-89D2-91D7E4F84195}"/>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3176609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01B50-B7C7-4ED6-88DA-E02F5024A3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AAA5A54-B5E0-4B3D-80FE-22DB2C132D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96760D-60E4-4472-A9C0-AFAC01E4C194}"/>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5" name="Footer Placeholder 4">
            <a:extLst>
              <a:ext uri="{FF2B5EF4-FFF2-40B4-BE49-F238E27FC236}">
                <a16:creationId xmlns:a16="http://schemas.microsoft.com/office/drawing/2014/main" id="{F760C914-00EB-4655-BFD5-9965E0CFEE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F6558C-189A-40EE-877A-94B8DF12A8CA}"/>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16384483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1D970-AB7E-47DD-8E7A-14F881D857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D4128A-AF97-48AA-8F1E-783A889DFF3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AA80781-8171-46D6-AC97-3E12E39A88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FB6C86-CD3E-4397-ACAD-F5F33CE28FE8}"/>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6" name="Footer Placeholder 5">
            <a:extLst>
              <a:ext uri="{FF2B5EF4-FFF2-40B4-BE49-F238E27FC236}">
                <a16:creationId xmlns:a16="http://schemas.microsoft.com/office/drawing/2014/main" id="{CCDEEDBA-E2CA-4661-9320-768E731784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8BE337-BD35-4A58-80B8-80C4C238559F}"/>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39971658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D1A6B-D0EE-40DC-A2F4-1DEB56A45B0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D60CC4C-F039-491F-B022-BC704E62F5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5028A9-AE30-4E62-B420-4AF9E2B3F3C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A82DDBE-AED1-4953-9318-F0DCBD8A60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069FBE-0844-4B0C-A42E-4131E2682E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7A9D11-4BE9-48F6-B2CD-2CC4FE909107}"/>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8" name="Footer Placeholder 7">
            <a:extLst>
              <a:ext uri="{FF2B5EF4-FFF2-40B4-BE49-F238E27FC236}">
                <a16:creationId xmlns:a16="http://schemas.microsoft.com/office/drawing/2014/main" id="{E5A57069-B7AA-48D7-BDA8-C265C3306D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B753E1-E355-4158-B3B6-3AB6B17FD788}"/>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24288906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B3CE5-A0C4-4F2E-BEC5-E1A0976D96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4DB78F-81E1-4366-B25C-3B1A8233FB70}"/>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4" name="Footer Placeholder 3">
            <a:extLst>
              <a:ext uri="{FF2B5EF4-FFF2-40B4-BE49-F238E27FC236}">
                <a16:creationId xmlns:a16="http://schemas.microsoft.com/office/drawing/2014/main" id="{BD7DABFF-76C0-49E1-9401-479120240FC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1033A2-DAB4-4CC4-BC55-0083D6BB1FC7}"/>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9408217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7887A3-5458-4B75-B58F-3269212FCB17}"/>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3" name="Footer Placeholder 2">
            <a:extLst>
              <a:ext uri="{FF2B5EF4-FFF2-40B4-BE49-F238E27FC236}">
                <a16:creationId xmlns:a16="http://schemas.microsoft.com/office/drawing/2014/main" id="{21BF72EB-5FFD-4884-90DA-13905C4E59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531F48C-4F94-4E88-AEF9-679810E80E51}"/>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2585361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EC39B5-8432-4D34-BD2E-A71384D2D931}" type="datetimeFigureOut">
              <a:rPr lang="id-ID" smtClean="0"/>
              <a:t>08/01/2021</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27334791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4215D-CAB7-4B5C-A9A8-2C469F6789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1FCA1E-31E5-4737-A871-C383CA73CB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DD3421-8CDE-477F-9C2A-F73A324292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E09AF9-C0CE-4DF8-B78E-8B5866795F94}"/>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6" name="Footer Placeholder 5">
            <a:extLst>
              <a:ext uri="{FF2B5EF4-FFF2-40B4-BE49-F238E27FC236}">
                <a16:creationId xmlns:a16="http://schemas.microsoft.com/office/drawing/2014/main" id="{1F2853ED-8594-4246-882C-2B10788C22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EE30D7-8D49-493D-805F-49AE49710E17}"/>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27310101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95F21-F462-4626-B3F2-49A8BC62C2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2FC3D8A-BB5B-4A91-B50F-DAB4CD6608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69CEDB-5DF5-4B08-AB6C-7B0B5F702B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9008B9-DF5F-4941-BB29-1427D032D65D}"/>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6" name="Footer Placeholder 5">
            <a:extLst>
              <a:ext uri="{FF2B5EF4-FFF2-40B4-BE49-F238E27FC236}">
                <a16:creationId xmlns:a16="http://schemas.microsoft.com/office/drawing/2014/main" id="{65FF2134-E83C-40E5-BF61-DF64B58D4E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9848F6-6B62-4570-819A-42EB7F74FDFA}"/>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26516680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5CAE9-3DB2-4D68-A1E8-1B475FB92D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DAE6CE-A8B9-48FB-B3B6-89FA8EB5019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CCE5F7-C945-4142-B0D1-20DDAFA7F80D}"/>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5" name="Footer Placeholder 4">
            <a:extLst>
              <a:ext uri="{FF2B5EF4-FFF2-40B4-BE49-F238E27FC236}">
                <a16:creationId xmlns:a16="http://schemas.microsoft.com/office/drawing/2014/main" id="{83428C98-7BAE-4412-B05A-758604D01C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F9C99D-ACFF-430A-81A6-3F364933BA67}"/>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28429746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AFF1F2-3B6E-433F-B439-2BEE42DE981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B91E6F-7A16-45BB-817A-ECF16EEEAE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DC882-19AA-492E-AABE-92CD4941B58C}"/>
              </a:ext>
            </a:extLst>
          </p:cNvPr>
          <p:cNvSpPr>
            <a:spLocks noGrp="1"/>
          </p:cNvSpPr>
          <p:nvPr>
            <p:ph type="dt" sz="half" idx="10"/>
          </p:nvPr>
        </p:nvSpPr>
        <p:spPr/>
        <p:txBody>
          <a:bodyPr/>
          <a:lstStyle/>
          <a:p>
            <a:fld id="{CF7AAA9D-6312-46CB-A4A0-124ED38CAB9C}" type="datetimeFigureOut">
              <a:rPr lang="en-US" smtClean="0"/>
              <a:t>1/8/2021</a:t>
            </a:fld>
            <a:endParaRPr lang="en-US"/>
          </a:p>
        </p:txBody>
      </p:sp>
      <p:sp>
        <p:nvSpPr>
          <p:cNvPr id="5" name="Footer Placeholder 4">
            <a:extLst>
              <a:ext uri="{FF2B5EF4-FFF2-40B4-BE49-F238E27FC236}">
                <a16:creationId xmlns:a16="http://schemas.microsoft.com/office/drawing/2014/main" id="{728C9D6B-2C60-41E7-9521-CFEA802DE3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912F23-4B3E-4C4F-8A5E-1AAF4D4ECA40}"/>
              </a:ext>
            </a:extLst>
          </p:cNvPr>
          <p:cNvSpPr>
            <a:spLocks noGrp="1"/>
          </p:cNvSpPr>
          <p:nvPr>
            <p:ph type="sldNum" sz="quarter" idx="12"/>
          </p:nvPr>
        </p:nvSpPr>
        <p:spPr/>
        <p:txBody>
          <a:bodyPr/>
          <a:lstStyle/>
          <a:p>
            <a:fld id="{01CB0BC8-C569-4C14-A183-E2E617B11FF6}" type="slidenum">
              <a:rPr lang="en-US" smtClean="0"/>
              <a:t>‹#›</a:t>
            </a:fld>
            <a:endParaRPr lang="en-US"/>
          </a:p>
        </p:txBody>
      </p:sp>
    </p:spTree>
    <p:extLst>
      <p:ext uri="{BB962C8B-B14F-4D97-AF65-F5344CB8AC3E}">
        <p14:creationId xmlns:p14="http://schemas.microsoft.com/office/powerpoint/2010/main" val="37182245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5760053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497158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8795146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40EB31F3-8AB2-492D-BE42-A4755A28A6AD}" type="datetimeFigureOut">
              <a:rPr lang="en-US" smtClean="0"/>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1212611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40EB31F3-8AB2-492D-BE42-A4755A28A6AD}" type="datetimeFigureOut">
              <a:rPr lang="en-US" smtClean="0"/>
              <a:t>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5338511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40EB31F3-8AB2-492D-BE42-A4755A28A6AD}" type="datetimeFigureOut">
              <a:rPr lang="en-US" smtClean="0"/>
              <a:t>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1218782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2EEC39B5-8432-4D34-BD2E-A71384D2D931}" type="datetimeFigureOut">
              <a:rPr lang="id-ID" smtClean="0"/>
              <a:t>08/01/2021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21040102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EB31F3-8AB2-492D-BE42-A4755A28A6AD}" type="datetimeFigureOut">
              <a:rPr lang="en-US" smtClean="0"/>
              <a:t>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2506190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0EB31F3-8AB2-492D-BE42-A4755A28A6AD}" type="datetimeFigureOut">
              <a:rPr lang="en-US" smtClean="0"/>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6856047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0EB31F3-8AB2-492D-BE42-A4755A28A6AD}" type="datetimeFigureOut">
              <a:rPr lang="en-US" smtClean="0"/>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33172167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9322781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40EB31F3-8AB2-492D-BE42-A4755A28A6AD}"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00344-3592-43F0-AA9C-825F31ADB594}" type="slidenum">
              <a:rPr lang="en-US" smtClean="0"/>
              <a:t>‹#›</a:t>
            </a:fld>
            <a:endParaRPr lang="en-US"/>
          </a:p>
        </p:txBody>
      </p:sp>
    </p:spTree>
    <p:extLst>
      <p:ext uri="{BB962C8B-B14F-4D97-AF65-F5344CB8AC3E}">
        <p14:creationId xmlns:p14="http://schemas.microsoft.com/office/powerpoint/2010/main" val="4148645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2EEC39B5-8432-4D34-BD2E-A71384D2D931}" type="datetimeFigureOut">
              <a:rPr lang="id-ID" smtClean="0"/>
              <a:t>08/01/2021</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304106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2EEC39B5-8432-4D34-BD2E-A71384D2D931}" type="datetimeFigureOut">
              <a:rPr lang="id-ID" smtClean="0"/>
              <a:t>08/01/2021</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3582666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EC39B5-8432-4D34-BD2E-A71384D2D931}" type="datetimeFigureOut">
              <a:rPr lang="id-ID" smtClean="0"/>
              <a:t>08/01/2021</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4278927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EC39B5-8432-4D34-BD2E-A71384D2D931}" type="datetimeFigureOut">
              <a:rPr lang="id-ID" smtClean="0"/>
              <a:t>08/01/2021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366668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EC39B5-8432-4D34-BD2E-A71384D2D931}" type="datetimeFigureOut">
              <a:rPr lang="id-ID" smtClean="0"/>
              <a:t>08/01/2021</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3F37D8B-8B10-42CD-9888-9F8B7FA89207}" type="slidenum">
              <a:rPr lang="id-ID" smtClean="0"/>
              <a:t>‹#›</a:t>
            </a:fld>
            <a:endParaRPr lang="id-ID"/>
          </a:p>
        </p:txBody>
      </p:sp>
    </p:spTree>
    <p:extLst>
      <p:ext uri="{BB962C8B-B14F-4D97-AF65-F5344CB8AC3E}">
        <p14:creationId xmlns:p14="http://schemas.microsoft.com/office/powerpoint/2010/main" val="2836996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EC39B5-8432-4D34-BD2E-A71384D2D931}" type="datetimeFigureOut">
              <a:rPr lang="id-ID" smtClean="0"/>
              <a:t>08/01/2021</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37D8B-8B10-42CD-9888-9F8B7FA89207}" type="slidenum">
              <a:rPr lang="id-ID" smtClean="0"/>
              <a:t>‹#›</a:t>
            </a:fld>
            <a:endParaRPr lang="id-ID"/>
          </a:p>
        </p:txBody>
      </p:sp>
    </p:spTree>
    <p:extLst>
      <p:ext uri="{BB962C8B-B14F-4D97-AF65-F5344CB8AC3E}">
        <p14:creationId xmlns:p14="http://schemas.microsoft.com/office/powerpoint/2010/main" val="34359079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578AA4-693F-42D5-8295-7B0794C141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C24CB9-EC4A-4A47-BACB-7C4DF04E6B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F780B4-BCF9-42E3-AC0C-FF64776141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EB31F3-8AB2-492D-BE42-A4755A28A6AD}" type="datetimeFigureOut">
              <a:rPr lang="en-US" smtClean="0"/>
              <a:t>1/8/2021</a:t>
            </a:fld>
            <a:endParaRPr lang="en-US"/>
          </a:p>
        </p:txBody>
      </p:sp>
      <p:sp>
        <p:nvSpPr>
          <p:cNvPr id="5" name="Footer Placeholder 4">
            <a:extLst>
              <a:ext uri="{FF2B5EF4-FFF2-40B4-BE49-F238E27FC236}">
                <a16:creationId xmlns:a16="http://schemas.microsoft.com/office/drawing/2014/main" id="{1B726278-2B03-4D09-A445-8EA3173CE9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5E6316-6C37-4738-86F7-9E8FA15D06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400344-3592-43F0-AA9C-825F31ADB594}" type="slidenum">
              <a:rPr lang="en-US" smtClean="0"/>
              <a:t>‹#›</a:t>
            </a:fld>
            <a:endParaRPr lang="en-US"/>
          </a:p>
        </p:txBody>
      </p:sp>
    </p:spTree>
    <p:extLst>
      <p:ext uri="{BB962C8B-B14F-4D97-AF65-F5344CB8AC3E}">
        <p14:creationId xmlns:p14="http://schemas.microsoft.com/office/powerpoint/2010/main" val="277128113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D10725-2A49-4368-A972-F73906153A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0085F95-3670-445F-A8D9-375EAA4F2F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75FBC1-C114-4967-A7A7-96324F47DF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7AAA9D-6312-46CB-A4A0-124ED38CAB9C}" type="datetimeFigureOut">
              <a:rPr lang="en-US" smtClean="0"/>
              <a:t>1/8/2021</a:t>
            </a:fld>
            <a:endParaRPr lang="en-US"/>
          </a:p>
        </p:txBody>
      </p:sp>
      <p:sp>
        <p:nvSpPr>
          <p:cNvPr id="5" name="Footer Placeholder 4">
            <a:extLst>
              <a:ext uri="{FF2B5EF4-FFF2-40B4-BE49-F238E27FC236}">
                <a16:creationId xmlns:a16="http://schemas.microsoft.com/office/drawing/2014/main" id="{CA26193C-A3DA-424E-B0F8-FE780E5F8D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8FD10F-BEB4-4250-9663-ECBE6C9F4F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CB0BC8-C569-4C14-A183-E2E617B11FF6}" type="slidenum">
              <a:rPr lang="en-US" smtClean="0"/>
              <a:t>‹#›</a:t>
            </a:fld>
            <a:endParaRPr lang="en-US"/>
          </a:p>
        </p:txBody>
      </p:sp>
    </p:spTree>
    <p:extLst>
      <p:ext uri="{BB962C8B-B14F-4D97-AF65-F5344CB8AC3E}">
        <p14:creationId xmlns:p14="http://schemas.microsoft.com/office/powerpoint/2010/main" val="107698660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EC39B5-8432-4D34-BD2E-A71384D2D931}" type="datetimeFigureOut">
              <a:rPr lang="id-ID" smtClean="0"/>
              <a:t>08/01/2021</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F37D8B-8B10-42CD-9888-9F8B7FA89207}" type="slidenum">
              <a:rPr lang="id-ID" smtClean="0"/>
              <a:t>‹#›</a:t>
            </a:fld>
            <a:endParaRPr lang="id-ID"/>
          </a:p>
        </p:txBody>
      </p:sp>
    </p:spTree>
    <p:extLst>
      <p:ext uri="{BB962C8B-B14F-4D97-AF65-F5344CB8AC3E}">
        <p14:creationId xmlns:p14="http://schemas.microsoft.com/office/powerpoint/2010/main" val="318331563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bbc.co.uk/bitesize/guides/zmj7tfr/revision/1"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92A08-5156-4CB6-94CF-0C4A695BE0BC}"/>
              </a:ext>
            </a:extLst>
          </p:cNvPr>
          <p:cNvSpPr>
            <a:spLocks noGrp="1"/>
          </p:cNvSpPr>
          <p:nvPr>
            <p:ph type="ctrTitle"/>
          </p:nvPr>
        </p:nvSpPr>
        <p:spPr>
          <a:xfrm>
            <a:off x="2419739" y="2855742"/>
            <a:ext cx="9144000" cy="1401298"/>
          </a:xfrm>
        </p:spPr>
        <p:txBody>
          <a:bodyPr>
            <a:normAutofit/>
          </a:bodyPr>
          <a:lstStyle/>
          <a:p>
            <a:r>
              <a:rPr lang="en-US" sz="4800" dirty="0">
                <a:solidFill>
                  <a:schemeClr val="bg1"/>
                </a:solidFill>
                <a:latin typeface="+mn-lt"/>
              </a:rPr>
              <a:t>ENTR6081 – Entrepreneurship</a:t>
            </a:r>
          </a:p>
        </p:txBody>
      </p:sp>
      <p:sp>
        <p:nvSpPr>
          <p:cNvPr id="3" name="Subtitle 2">
            <a:extLst>
              <a:ext uri="{FF2B5EF4-FFF2-40B4-BE49-F238E27FC236}">
                <a16:creationId xmlns:a16="http://schemas.microsoft.com/office/drawing/2014/main" id="{FEE7CFE2-427B-4992-902F-B30580D2CF42}"/>
              </a:ext>
            </a:extLst>
          </p:cNvPr>
          <p:cNvSpPr>
            <a:spLocks noGrp="1"/>
          </p:cNvSpPr>
          <p:nvPr>
            <p:ph type="subTitle" idx="1"/>
          </p:nvPr>
        </p:nvSpPr>
        <p:spPr>
          <a:xfrm>
            <a:off x="2419739" y="4714875"/>
            <a:ext cx="9144000" cy="1655762"/>
          </a:xfrm>
        </p:spPr>
        <p:txBody>
          <a:bodyPr>
            <a:normAutofit/>
          </a:bodyPr>
          <a:lstStyle/>
          <a:p>
            <a:r>
              <a:rPr lang="en-US" sz="2800" dirty="0">
                <a:solidFill>
                  <a:schemeClr val="bg1"/>
                </a:solidFill>
              </a:rPr>
              <a:t>Topic 9</a:t>
            </a:r>
          </a:p>
          <a:p>
            <a:r>
              <a:rPr lang="en-US" sz="2800" dirty="0">
                <a:solidFill>
                  <a:schemeClr val="bg1"/>
                </a:solidFill>
              </a:rPr>
              <a:t>Investment</a:t>
            </a:r>
          </a:p>
        </p:txBody>
      </p:sp>
    </p:spTree>
    <p:extLst>
      <p:ext uri="{BB962C8B-B14F-4D97-AF65-F5344CB8AC3E}">
        <p14:creationId xmlns:p14="http://schemas.microsoft.com/office/powerpoint/2010/main" val="1220441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Valuation of a Company by Comps</a:t>
            </a:r>
          </a:p>
          <a:p>
            <a:pPr lvl="1"/>
            <a:r>
              <a:rPr lang="en-US" dirty="0"/>
              <a:t>Another method for setting a price is to compare one company to a similar one. If you're selling your business, for example, you can look for companies in your geographic area in the same industry and extrapolate your value from theirs.</a:t>
            </a:r>
          </a:p>
          <a:p>
            <a:pPr lvl="1"/>
            <a:r>
              <a:rPr lang="en-US" dirty="0"/>
              <a:t>One way to acquire these "comps" is to look for businesses that have sold recently and find out their sale price. Another is to pick a metric such as the price/earnings ratio, if the information is available.</a:t>
            </a:r>
          </a:p>
          <a:p>
            <a:pPr lvl="1"/>
            <a:r>
              <a:rPr lang="en-US" dirty="0"/>
              <a:t>Using comps has its limits, though:</a:t>
            </a:r>
          </a:p>
          <a:p>
            <a:pPr lvl="1"/>
            <a:r>
              <a:rPr lang="en-US" dirty="0"/>
              <a:t>You may not be able to find comparable sales.</a:t>
            </a:r>
          </a:p>
          <a:p>
            <a:pPr lvl="1"/>
            <a:r>
              <a:rPr lang="en-US" dirty="0"/>
              <a:t>If the sale data isn't recent, it may not reflect the current market value.</a:t>
            </a:r>
          </a:p>
          <a:p>
            <a:pPr lvl="1"/>
            <a:r>
              <a:rPr lang="en-US" dirty="0"/>
              <a:t>Few comps are identical. Figuring out how to adjust the formula to reflect key differences, such as one company having aging equipment or better-trained staff, may be tricky. </a:t>
            </a:r>
          </a:p>
          <a:p>
            <a:r>
              <a:rPr lang="en-US" b="1" dirty="0"/>
              <a:t>Valuing the Assets</a:t>
            </a:r>
          </a:p>
          <a:p>
            <a:pPr lvl="1"/>
            <a:r>
              <a:rPr lang="en-US" dirty="0"/>
              <a:t>An asset-based appraisal is a method that doesn't require complicated math. Add up the value of your assets, subtract your liabilities, and you have the total value of your business. There are two approaches you can use:</a:t>
            </a:r>
          </a:p>
          <a:p>
            <a:pPr lvl="1"/>
            <a:r>
              <a:rPr lang="en-US" dirty="0"/>
              <a:t>Going concern. This approach assumes the business stays up and running and that you won't be selling off major assets.</a:t>
            </a:r>
          </a:p>
          <a:p>
            <a:pPr lvl="1"/>
            <a:r>
              <a:rPr lang="en-US" dirty="0"/>
              <a:t>Liquidation. This approach bases the valuation of the business on what you'd get if you closed it, sold the assets, and paid off your debts. This gives you a lowball valuation because liquidation sales don't usually bring the market price. </a:t>
            </a:r>
          </a:p>
          <a:p>
            <a:pPr lvl="1"/>
            <a:r>
              <a:rPr lang="en-US" dirty="0"/>
              <a:t>The drawback to an asset-based valuation is that a good business is worth more than the value of the equipment, real estate, inventory and other assets.</a:t>
            </a:r>
          </a:p>
          <a:p>
            <a:endParaRPr lang="en-US" dirty="0"/>
          </a:p>
        </p:txBody>
      </p:sp>
    </p:spTree>
    <p:extLst>
      <p:ext uri="{BB962C8B-B14F-4D97-AF65-F5344CB8AC3E}">
        <p14:creationId xmlns:p14="http://schemas.microsoft.com/office/powerpoint/2010/main" val="1617708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Discounted Cash Flow Valuation</a:t>
            </a:r>
          </a:p>
          <a:p>
            <a:pPr lvl="1"/>
            <a:r>
              <a:rPr lang="en-US" dirty="0"/>
              <a:t>Discounted Cash Flow (DCF) is a much more effective method for establishing a company's value. Valuation of a company by DCF requires more number-crunching than asset appraisal. However, considering how much cash a business will generate in the future provides a much better view of the company's real worth.</a:t>
            </a:r>
          </a:p>
          <a:p>
            <a:pPr lvl="1"/>
            <a:r>
              <a:rPr lang="en-US" dirty="0"/>
              <a:t>The reason for basing the valuation of the business on cash is that ultimately, cash is what owners want and need. If your company's income is fabulous, but your cash flow is negative, you can't pay the bills, the landlord or your employees.</a:t>
            </a:r>
          </a:p>
          <a:p>
            <a:r>
              <a:rPr lang="en-US" b="1" dirty="0"/>
              <a:t>How to Calculate DCF</a:t>
            </a:r>
            <a:endParaRPr lang="en-US" dirty="0"/>
          </a:p>
          <a:p>
            <a:pPr lvl="1">
              <a:buFont typeface="+mj-lt"/>
              <a:buAutoNum type="arabicPeriod"/>
            </a:pPr>
            <a:r>
              <a:rPr lang="en-US" dirty="0"/>
              <a:t>Calculate your future revenue. You can base this on a simple growth forecast or consider factors such as price, volume, competition and your customer base. The second option takes more work.</a:t>
            </a:r>
          </a:p>
          <a:p>
            <a:pPr lvl="1">
              <a:buFont typeface="+mj-lt"/>
              <a:buAutoNum type="arabicPeriod"/>
            </a:pPr>
            <a:r>
              <a:rPr lang="en-US" dirty="0"/>
              <a:t>Project your expenses and your capital assets. Combined with revenue, this lets you determine your future cash flow.</a:t>
            </a:r>
          </a:p>
          <a:p>
            <a:pPr lvl="1">
              <a:buFont typeface="+mj-lt"/>
              <a:buAutoNum type="arabicPeriod"/>
            </a:pPr>
            <a:r>
              <a:rPr lang="en-US" dirty="0"/>
              <a:t>Figure the cash flow's terminal value. For example, what will the total value of future cash flows be after five years?</a:t>
            </a:r>
          </a:p>
          <a:p>
            <a:pPr lvl="1">
              <a:buFont typeface="+mj-lt"/>
              <a:buAutoNum type="arabicPeriod"/>
            </a:pPr>
            <a:r>
              <a:rPr lang="en-US" dirty="0"/>
              <a:t>Finally, use the terminal value to figure out the net present value based on standard formulas. If the company's cash flow yields $17.5 million in terminal value, that amount isn't something you can tap in the present to pay bills. You discount the cash flow to derive the value of future money in the here and now. That gives you a dollar figure you can set as the worth of the company. </a:t>
            </a:r>
          </a:p>
        </p:txBody>
      </p:sp>
    </p:spTree>
    <p:extLst>
      <p:ext uri="{BB962C8B-B14F-4D97-AF65-F5344CB8AC3E}">
        <p14:creationId xmlns:p14="http://schemas.microsoft.com/office/powerpoint/2010/main" val="801344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Advantages of DCF</a:t>
            </a:r>
            <a:endParaRPr lang="en-US" dirty="0"/>
          </a:p>
          <a:p>
            <a:pPr lvl="1"/>
            <a:r>
              <a:rPr lang="en-US" dirty="0"/>
              <a:t>DCF valuation has many advantages as a tool for the valuation of a company.</a:t>
            </a:r>
          </a:p>
          <a:p>
            <a:pPr lvl="1"/>
            <a:r>
              <a:rPr lang="en-US" dirty="0"/>
              <a:t>It doesn't require comps.</a:t>
            </a:r>
          </a:p>
          <a:p>
            <a:pPr lvl="1"/>
            <a:r>
              <a:rPr lang="en-US" dirty="0"/>
              <a:t>You can incorporate your assumptions and expectations about the future of the company into a DCF calculation.</a:t>
            </a:r>
          </a:p>
          <a:p>
            <a:pPr lvl="1"/>
            <a:r>
              <a:rPr lang="en-US" dirty="0"/>
              <a:t>You can use DCF with multiple scenarios as to how the future plays out.</a:t>
            </a:r>
          </a:p>
          <a:p>
            <a:pPr lvl="1"/>
            <a:r>
              <a:rPr lang="en-US" dirty="0"/>
              <a:t>While it takes a lot of math, you can use Excel to simplify some of that.</a:t>
            </a:r>
          </a:p>
          <a:p>
            <a:r>
              <a:rPr lang="en-US" b="1" dirty="0"/>
              <a:t>Disadvantages of DCF</a:t>
            </a:r>
            <a:endParaRPr lang="en-US" dirty="0"/>
          </a:p>
          <a:p>
            <a:pPr lvl="1"/>
            <a:r>
              <a:rPr lang="en-US" dirty="0"/>
              <a:t>However, using DCF valuation does have some drawbacks.</a:t>
            </a:r>
          </a:p>
          <a:p>
            <a:pPr lvl="1"/>
            <a:r>
              <a:rPr lang="en-US" dirty="0"/>
              <a:t>You use assumptions about future growth and cash flow. It's tempting to make them overly optimistic.</a:t>
            </a:r>
          </a:p>
          <a:p>
            <a:pPr lvl="1"/>
            <a:r>
              <a:rPr lang="en-US" dirty="0"/>
              <a:t>Changing your assumptions can create radically different future cash flows.</a:t>
            </a:r>
          </a:p>
          <a:p>
            <a:pPr lvl="1"/>
            <a:r>
              <a:rPr lang="en-US" dirty="0"/>
              <a:t>Figuring DCF is a complex approach so that errors can creep in.</a:t>
            </a:r>
          </a:p>
          <a:p>
            <a:pPr lvl="1"/>
            <a:r>
              <a:rPr lang="en-US" dirty="0"/>
              <a:t>With Excel, it's easy to make a DCF calculation. Making an accurate DCF calculation, however, takes skill and experience on top of that.</a:t>
            </a:r>
          </a:p>
        </p:txBody>
      </p:sp>
    </p:spTree>
    <p:extLst>
      <p:ext uri="{BB962C8B-B14F-4D97-AF65-F5344CB8AC3E}">
        <p14:creationId xmlns:p14="http://schemas.microsoft.com/office/powerpoint/2010/main" val="289721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The Cost of a Startup</a:t>
            </a:r>
          </a:p>
          <a:p>
            <a:pPr lvl="1"/>
            <a:r>
              <a:rPr lang="en-US" dirty="0"/>
              <a:t>Another method, though not widely used, is the valuation of a company based on what it would cost to start the same business from scratch. If you're looking at buying a manufacturing firm, for example, you would calculate what it would cost you to buy the equipment, lease the necessary space, purchase vehicles and hire a trained workforce. This gives you one way to measure the worth of an established company.</a:t>
            </a:r>
          </a:p>
          <a:p>
            <a:pPr lvl="1"/>
            <a:r>
              <a:rPr lang="en-US" dirty="0"/>
              <a:t>The drawback to this approach is that, like asset-based valuation, it doesn't consider the company's future earnings or cash flow.</a:t>
            </a:r>
          </a:p>
          <a:p>
            <a:r>
              <a:rPr lang="en-US" b="1" dirty="0"/>
              <a:t>Multiply the Revenue</a:t>
            </a:r>
          </a:p>
          <a:p>
            <a:pPr lvl="1"/>
            <a:r>
              <a:rPr lang="en-US" dirty="0"/>
              <a:t>As with cash flow, revenue gives you a measure of how much money the business will bring in. The times revenue method uses that for the valuation of the company. Take current annual revenues, multiply them by a figure such as 0.5 or 1.3, and you have the company's value.</a:t>
            </a:r>
          </a:p>
          <a:p>
            <a:pPr lvl="1"/>
            <a:r>
              <a:rPr lang="en-US" dirty="0"/>
              <a:t>You don't get to pick your multiplier. They're specific to the industry: 2.56 for household products and 1.39 for food processing, for example. Applying the times revenue method to a company with $360,000 in revenue generates a value of $500,400 in the food-processing industry but $921,600 in household products.</a:t>
            </a:r>
          </a:p>
          <a:p>
            <a:pPr lvl="1"/>
            <a:r>
              <a:rPr lang="en-US" dirty="0"/>
              <a:t>Rather than use the times revenue method by itself, business analysts may use it to set an upper limit on the value of the company.</a:t>
            </a:r>
          </a:p>
        </p:txBody>
      </p:sp>
    </p:spTree>
    <p:extLst>
      <p:ext uri="{BB962C8B-B14F-4D97-AF65-F5344CB8AC3E}">
        <p14:creationId xmlns:p14="http://schemas.microsoft.com/office/powerpoint/2010/main" val="1993625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Surplus and Debt</a:t>
            </a:r>
          </a:p>
          <a:p>
            <a:pPr lvl="1"/>
            <a:r>
              <a:rPr lang="en-US" dirty="0"/>
              <a:t>Once you derive the valuation of a company, you may need to tinker with it. Most methods don't worry about the cash on hand or how the total of the company's debt. You should take that into account before setting a final price.</a:t>
            </a:r>
          </a:p>
          <a:p>
            <a:pPr lvl="1"/>
            <a:r>
              <a:rPr lang="en-US" dirty="0"/>
              <a:t>For example, suppose you want to sell your business, and the discounted cash flow method gives it a net value of $560,000. However, you have outstanding loans of $200,000. If the debts come with the company, the buyer may not be willing to pay more than $360,000.</a:t>
            </a:r>
          </a:p>
          <a:p>
            <a:pPr lvl="1"/>
            <a:r>
              <a:rPr lang="en-US" dirty="0"/>
              <a:t>If you have more cash on hand than you need for immediate expenses, you might want to raise the price of your business to reflect the cash surplus. Alternatively, you might work out a way to leave with the surplus and let the buyer keep everything else.</a:t>
            </a:r>
          </a:p>
        </p:txBody>
      </p:sp>
    </p:spTree>
    <p:extLst>
      <p:ext uri="{BB962C8B-B14F-4D97-AF65-F5344CB8AC3E}">
        <p14:creationId xmlns:p14="http://schemas.microsoft.com/office/powerpoint/2010/main" val="2204751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Choosing the Valuation Method</a:t>
            </a:r>
          </a:p>
          <a:p>
            <a:pPr lvl="1"/>
            <a:r>
              <a:rPr lang="en-US" dirty="0"/>
              <a:t>Even within one method, such as the DCF valuation of a company, changing your assumptions can create a wide range of valuations. With multiple methods, the results are all over the map. An asset-based valuation may produce different results from calculating net cash value. Comps may show businesses like yours are selling for more than the numbers you crunched in Excel does.</a:t>
            </a:r>
          </a:p>
          <a:p>
            <a:pPr lvl="1"/>
            <a:r>
              <a:rPr lang="en-US" dirty="0"/>
              <a:t>If you're selling, you want to use a method that gives you the best price while staying realistic. If you're buying, you want the price as low as possible without the seller saying no. Beyond that, there's no exact science that says which alternative is the right one, so how do you decide?</a:t>
            </a:r>
          </a:p>
        </p:txBody>
      </p:sp>
    </p:spTree>
    <p:extLst>
      <p:ext uri="{BB962C8B-B14F-4D97-AF65-F5344CB8AC3E}">
        <p14:creationId xmlns:p14="http://schemas.microsoft.com/office/powerpoint/2010/main" val="3440085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Choosing the Valuation Method</a:t>
            </a:r>
          </a:p>
          <a:p>
            <a:pPr lvl="1"/>
            <a:r>
              <a:rPr lang="en-US" dirty="0"/>
              <a:t>Ask yourself why you need a valuation. If you're weighing the pros and cons of buying a company, you need to know if the purchase is profitable. If you're looking at closing your doors and selling everything off, your needs are different.</a:t>
            </a:r>
          </a:p>
          <a:p>
            <a:pPr lvl="1"/>
            <a:r>
              <a:rPr lang="en-US" dirty="0"/>
              <a:t>Are you an asset-heavy company? If your business owns a lot of valuable property such as land or important patents, the book value of the assets might be more than the discounted cash flow or times revenue method says you're worth.</a:t>
            </a:r>
          </a:p>
          <a:p>
            <a:pPr lvl="1"/>
            <a:r>
              <a:rPr lang="en-US" dirty="0"/>
              <a:t>What's the norm for your industry? It makes sense for manufacturers with lots of equipment to make an asset-based valuation. If you're providing professional services and use next to no equipment, assets are irrelevant.</a:t>
            </a:r>
          </a:p>
          <a:p>
            <a:pPr lvl="1"/>
            <a:r>
              <a:rPr lang="en-US" dirty="0"/>
              <a:t>If you're willing to put in the energy, there's no reason you can't try several methods to see what range of values result. This is standard for investment bankers: Check comparable companies and recent sales and then run a discounted cash flow analysis. Looking at the average of all three methods gives investors an idea of how much money they're comfortable putting into your business.</a:t>
            </a:r>
          </a:p>
        </p:txBody>
      </p:sp>
    </p:spTree>
    <p:extLst>
      <p:ext uri="{BB962C8B-B14F-4D97-AF65-F5344CB8AC3E}">
        <p14:creationId xmlns:p14="http://schemas.microsoft.com/office/powerpoint/2010/main" val="4230564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Unicorn</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b="1" dirty="0"/>
              <a:t>Private companies valued at </a:t>
            </a:r>
            <a:r>
              <a:rPr lang="en-US" sz="2800" b="1" dirty="0">
                <a:solidFill>
                  <a:srgbClr val="70AD47"/>
                </a:solidFill>
              </a:rPr>
              <a:t>$1 billion or more </a:t>
            </a:r>
            <a:r>
              <a:rPr lang="en-US" sz="2800" dirty="0"/>
              <a:t>(fortune.com)</a:t>
            </a:r>
          </a:p>
          <a:p>
            <a:pPr marL="0" indent="0">
              <a:buNone/>
            </a:pPr>
            <a:endParaRPr lang="en-US" sz="2800" dirty="0"/>
          </a:p>
          <a:p>
            <a:r>
              <a:rPr lang="en-US" sz="2800" dirty="0"/>
              <a:t>Indonesia’s Unicorns </a:t>
            </a:r>
            <a:r>
              <a:rPr lang="en-US" sz="1600" dirty="0"/>
              <a:t>(per Dec 2020)</a:t>
            </a:r>
            <a:r>
              <a:rPr lang="en-US" sz="2800" dirty="0"/>
              <a:t>:</a:t>
            </a:r>
          </a:p>
          <a:p>
            <a:pPr lvl="1"/>
            <a:r>
              <a:rPr lang="en-US" sz="2800" dirty="0" err="1"/>
              <a:t>Gojek</a:t>
            </a:r>
            <a:r>
              <a:rPr lang="en-US" sz="2800" dirty="0"/>
              <a:t> (already Decacorn – valued &gt;$10 billion)</a:t>
            </a:r>
          </a:p>
          <a:p>
            <a:pPr lvl="1"/>
            <a:r>
              <a:rPr lang="en-US" sz="2800" dirty="0"/>
              <a:t>Tokopedia</a:t>
            </a:r>
          </a:p>
          <a:p>
            <a:pPr lvl="1"/>
            <a:r>
              <a:rPr lang="en-US" sz="2800" dirty="0"/>
              <a:t>Traveloka</a:t>
            </a:r>
          </a:p>
          <a:p>
            <a:pPr lvl="1"/>
            <a:r>
              <a:rPr lang="en-US" sz="2800" dirty="0" err="1"/>
              <a:t>Bukalapak</a:t>
            </a:r>
            <a:endParaRPr lang="en-US" sz="2800" dirty="0"/>
          </a:p>
          <a:p>
            <a:pPr lvl="1"/>
            <a:r>
              <a:rPr lang="en-US" sz="2800" dirty="0"/>
              <a:t>OVO</a:t>
            </a:r>
          </a:p>
          <a:p>
            <a:pPr lvl="1"/>
            <a:r>
              <a:rPr lang="en-US" sz="2800" dirty="0"/>
              <a:t>JD.ID</a:t>
            </a:r>
          </a:p>
        </p:txBody>
      </p:sp>
    </p:spTree>
    <p:extLst>
      <p:ext uri="{BB962C8B-B14F-4D97-AF65-F5344CB8AC3E}">
        <p14:creationId xmlns:p14="http://schemas.microsoft.com/office/powerpoint/2010/main" val="3698107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75FBCD-4C37-5846-A1E1-A55F1EFC40AA}"/>
              </a:ext>
            </a:extLst>
          </p:cNvPr>
          <p:cNvSpPr>
            <a:spLocks noGrp="1"/>
          </p:cNvSpPr>
          <p:nvPr>
            <p:ph type="title"/>
          </p:nvPr>
        </p:nvSpPr>
        <p:spPr/>
        <p:txBody>
          <a:bodyPr/>
          <a:lstStyle/>
          <a:p>
            <a:r>
              <a:rPr lang="en-US" dirty="0">
                <a:solidFill>
                  <a:schemeClr val="bg1"/>
                </a:solidFill>
                <a:latin typeface="+mn-lt"/>
              </a:rPr>
              <a:t>Types of Investors</a:t>
            </a:r>
          </a:p>
        </p:txBody>
      </p:sp>
    </p:spTree>
    <p:extLst>
      <p:ext uri="{BB962C8B-B14F-4D97-AF65-F5344CB8AC3E}">
        <p14:creationId xmlns:p14="http://schemas.microsoft.com/office/powerpoint/2010/main" val="4228801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Investors for Startups</a:t>
            </a:r>
          </a:p>
        </p:txBody>
      </p:sp>
      <p:graphicFrame>
        <p:nvGraphicFramePr>
          <p:cNvPr id="4" name="Diagram 3">
            <a:extLst>
              <a:ext uri="{FF2B5EF4-FFF2-40B4-BE49-F238E27FC236}">
                <a16:creationId xmlns:a16="http://schemas.microsoft.com/office/drawing/2014/main" id="{C9F17A05-B1E1-48FD-9CCE-2AB333FAEFFC}"/>
              </a:ext>
            </a:extLst>
          </p:cNvPr>
          <p:cNvGraphicFramePr/>
          <p:nvPr>
            <p:extLst>
              <p:ext uri="{D42A27DB-BD31-4B8C-83A1-F6EECF244321}">
                <p14:modId xmlns:p14="http://schemas.microsoft.com/office/powerpoint/2010/main" val="4138436159"/>
              </p:ext>
            </p:extLst>
          </p:nvPr>
        </p:nvGraphicFramePr>
        <p:xfrm>
          <a:off x="1210136" y="1839621"/>
          <a:ext cx="10296063" cy="482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4976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LEARNING OUTCOMES</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dirty="0"/>
              <a:t>LO3: Design strategies needed to develop a sustainable business</a:t>
            </a:r>
          </a:p>
        </p:txBody>
      </p:sp>
    </p:spTree>
    <p:extLst>
      <p:ext uri="{BB962C8B-B14F-4D97-AF65-F5344CB8AC3E}">
        <p14:creationId xmlns:p14="http://schemas.microsoft.com/office/powerpoint/2010/main" val="1956693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Investors for Startups</a:t>
            </a:r>
          </a:p>
        </p:txBody>
      </p:sp>
      <p:graphicFrame>
        <p:nvGraphicFramePr>
          <p:cNvPr id="7" name="Diagram 6">
            <a:extLst>
              <a:ext uri="{FF2B5EF4-FFF2-40B4-BE49-F238E27FC236}">
                <a16:creationId xmlns:a16="http://schemas.microsoft.com/office/drawing/2014/main" id="{95A820FF-31AB-42B8-A18D-AA261CB73D73}"/>
              </a:ext>
            </a:extLst>
          </p:cNvPr>
          <p:cNvGraphicFramePr/>
          <p:nvPr>
            <p:extLst>
              <p:ext uri="{D42A27DB-BD31-4B8C-83A1-F6EECF244321}">
                <p14:modId xmlns:p14="http://schemas.microsoft.com/office/powerpoint/2010/main" val="3041472881"/>
              </p:ext>
            </p:extLst>
          </p:nvPr>
        </p:nvGraphicFramePr>
        <p:xfrm>
          <a:off x="1210135" y="1839621"/>
          <a:ext cx="10296062" cy="482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61020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Investors for Startups</a:t>
            </a:r>
          </a:p>
        </p:txBody>
      </p:sp>
      <p:graphicFrame>
        <p:nvGraphicFramePr>
          <p:cNvPr id="6" name="Diagram 5">
            <a:extLst>
              <a:ext uri="{FF2B5EF4-FFF2-40B4-BE49-F238E27FC236}">
                <a16:creationId xmlns:a16="http://schemas.microsoft.com/office/drawing/2014/main" id="{CA18AF38-DF59-48B7-92F4-DD3BB559EA42}"/>
              </a:ext>
            </a:extLst>
          </p:cNvPr>
          <p:cNvGraphicFramePr/>
          <p:nvPr>
            <p:extLst>
              <p:ext uri="{D42A27DB-BD31-4B8C-83A1-F6EECF244321}">
                <p14:modId xmlns:p14="http://schemas.microsoft.com/office/powerpoint/2010/main" val="2628060204"/>
              </p:ext>
            </p:extLst>
          </p:nvPr>
        </p:nvGraphicFramePr>
        <p:xfrm>
          <a:off x="1210131" y="1839621"/>
          <a:ext cx="10296061" cy="482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92478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Investors for Startups</a:t>
            </a:r>
          </a:p>
        </p:txBody>
      </p:sp>
      <p:graphicFrame>
        <p:nvGraphicFramePr>
          <p:cNvPr id="7" name="Diagram 6">
            <a:extLst>
              <a:ext uri="{FF2B5EF4-FFF2-40B4-BE49-F238E27FC236}">
                <a16:creationId xmlns:a16="http://schemas.microsoft.com/office/drawing/2014/main" id="{5C877892-8015-4C3F-B95A-58746AF88B2C}"/>
              </a:ext>
            </a:extLst>
          </p:cNvPr>
          <p:cNvGraphicFramePr/>
          <p:nvPr>
            <p:extLst>
              <p:ext uri="{D42A27DB-BD31-4B8C-83A1-F6EECF244321}">
                <p14:modId xmlns:p14="http://schemas.microsoft.com/office/powerpoint/2010/main" val="1816953585"/>
              </p:ext>
            </p:extLst>
          </p:nvPr>
        </p:nvGraphicFramePr>
        <p:xfrm>
          <a:off x="1210123" y="1695635"/>
          <a:ext cx="10296060" cy="4969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2719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Investors for Startups</a:t>
            </a:r>
          </a:p>
        </p:txBody>
      </p:sp>
      <p:graphicFrame>
        <p:nvGraphicFramePr>
          <p:cNvPr id="6" name="Diagram 5">
            <a:extLst>
              <a:ext uri="{FF2B5EF4-FFF2-40B4-BE49-F238E27FC236}">
                <a16:creationId xmlns:a16="http://schemas.microsoft.com/office/drawing/2014/main" id="{632508E8-E460-45D9-A253-C0D13A00172A}"/>
              </a:ext>
            </a:extLst>
          </p:cNvPr>
          <p:cNvGraphicFramePr/>
          <p:nvPr>
            <p:extLst>
              <p:ext uri="{D42A27DB-BD31-4B8C-83A1-F6EECF244321}">
                <p14:modId xmlns:p14="http://schemas.microsoft.com/office/powerpoint/2010/main" val="3502633213"/>
              </p:ext>
            </p:extLst>
          </p:nvPr>
        </p:nvGraphicFramePr>
        <p:xfrm>
          <a:off x="1210105" y="1841355"/>
          <a:ext cx="10296059" cy="482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133221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Choose Your Source of Capital</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n-US" dirty="0"/>
              <a:t>Your choice(s) will ultimately depend on some of the following factors:</a:t>
            </a:r>
          </a:p>
          <a:p>
            <a:pPr lvl="0"/>
            <a:r>
              <a:rPr lang="en-US" dirty="0"/>
              <a:t>Experience level of the founding team</a:t>
            </a:r>
          </a:p>
          <a:p>
            <a:pPr lvl="0"/>
            <a:r>
              <a:rPr lang="en-US" dirty="0"/>
              <a:t>Stage of the company </a:t>
            </a:r>
          </a:p>
          <a:p>
            <a:pPr lvl="0"/>
            <a:r>
              <a:rPr lang="en-US" dirty="0"/>
              <a:t>Area of focus</a:t>
            </a:r>
          </a:p>
          <a:p>
            <a:pPr lvl="0"/>
            <a:r>
              <a:rPr lang="en-US" dirty="0"/>
              <a:t>Amount of money needed</a:t>
            </a:r>
          </a:p>
        </p:txBody>
      </p:sp>
    </p:spTree>
    <p:extLst>
      <p:ext uri="{BB962C8B-B14F-4D97-AF65-F5344CB8AC3E}">
        <p14:creationId xmlns:p14="http://schemas.microsoft.com/office/powerpoint/2010/main" val="84379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75FBCD-4C37-5846-A1E1-A55F1EFC40AA}"/>
              </a:ext>
            </a:extLst>
          </p:cNvPr>
          <p:cNvSpPr>
            <a:spLocks noGrp="1"/>
          </p:cNvSpPr>
          <p:nvPr>
            <p:ph type="title"/>
          </p:nvPr>
        </p:nvSpPr>
        <p:spPr/>
        <p:txBody>
          <a:bodyPr/>
          <a:lstStyle/>
          <a:p>
            <a:r>
              <a:rPr lang="en-US" dirty="0">
                <a:solidFill>
                  <a:schemeClr val="bg1"/>
                </a:solidFill>
                <a:latin typeface="+mn-lt"/>
              </a:rPr>
              <a:t>Investment Stages</a:t>
            </a:r>
          </a:p>
        </p:txBody>
      </p:sp>
    </p:spTree>
    <p:extLst>
      <p:ext uri="{BB962C8B-B14F-4D97-AF65-F5344CB8AC3E}">
        <p14:creationId xmlns:p14="http://schemas.microsoft.com/office/powerpoint/2010/main" val="20894946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Funding</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b="1" dirty="0"/>
              <a:t>Angel</a:t>
            </a:r>
            <a:r>
              <a:rPr lang="en-US" b="0" dirty="0"/>
              <a:t>: An angel round is typically a small round designed to get a new company off the ground. Investors in an angel round include individual angel investors, angel investor groups, friends, and family.</a:t>
            </a:r>
            <a:endParaRPr lang="en-US" dirty="0"/>
          </a:p>
          <a:p>
            <a:pPr lvl="0"/>
            <a:r>
              <a:rPr lang="en-US" b="1" dirty="0"/>
              <a:t>Pre-Seed</a:t>
            </a:r>
            <a:r>
              <a:rPr lang="en-US" b="0" dirty="0"/>
              <a:t>: A Pre-Seed round is a pre-institutional seed round that either has no institutional investors or is a very low amount, often below $150k.  </a:t>
            </a:r>
            <a:endParaRPr lang="en-US" dirty="0"/>
          </a:p>
          <a:p>
            <a:pPr lvl="0"/>
            <a:r>
              <a:rPr lang="en-US" b="1" dirty="0"/>
              <a:t>Seed</a:t>
            </a:r>
            <a:r>
              <a:rPr lang="en-US" b="0" dirty="0"/>
              <a:t>: Seed rounds are among the first rounds of funding a company will receive, generally while the company is young and working to gain traction. Round sizes range between $10k–$2M, though larger seed rounds have become more common in recent years. A seed round typically comes after an angel round (if applicable) and before a company’s Series A round. </a:t>
            </a:r>
            <a:endParaRPr lang="en-US" dirty="0"/>
          </a:p>
        </p:txBody>
      </p:sp>
    </p:spTree>
    <p:extLst>
      <p:ext uri="{BB962C8B-B14F-4D97-AF65-F5344CB8AC3E}">
        <p14:creationId xmlns:p14="http://schemas.microsoft.com/office/powerpoint/2010/main" val="2041468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Types of Funding</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b="1" dirty="0"/>
              <a:t>Venture - Series Unknown</a:t>
            </a:r>
            <a:r>
              <a:rPr lang="en-US" b="0" dirty="0"/>
              <a:t>: Venture funding refers to an investment that comes from a venture capital firm and describes Series A, Series B, and later rounds. This funding type is used for any funding round that is clearly a venture round but where the series has not been specified. </a:t>
            </a:r>
            <a:br>
              <a:rPr lang="en-US" b="0" dirty="0"/>
            </a:br>
            <a:br>
              <a:rPr lang="en-US" b="0" dirty="0"/>
            </a:br>
            <a:r>
              <a:rPr lang="en-US" b="1" dirty="0"/>
              <a:t>Series A and Series B</a:t>
            </a:r>
            <a:r>
              <a:rPr lang="en-US" b="0" dirty="0"/>
              <a:t> rounds are funding rounds for earlier stage companies and range on average between $1M–$30M.</a:t>
            </a:r>
            <a:br>
              <a:rPr lang="en-US" b="0" dirty="0"/>
            </a:br>
            <a:br>
              <a:rPr lang="en-US" b="0" dirty="0"/>
            </a:br>
            <a:r>
              <a:rPr lang="en-US" b="1" dirty="0"/>
              <a:t>Series C</a:t>
            </a:r>
            <a:r>
              <a:rPr lang="en-US" b="0" dirty="0"/>
              <a:t> rounds and onwards are for later stage and more established companies. These rounds are usually $10M+ and are often much larger.</a:t>
            </a:r>
            <a:endParaRPr lang="en-US" dirty="0"/>
          </a:p>
        </p:txBody>
      </p:sp>
    </p:spTree>
    <p:extLst>
      <p:ext uri="{BB962C8B-B14F-4D97-AF65-F5344CB8AC3E}">
        <p14:creationId xmlns:p14="http://schemas.microsoft.com/office/powerpoint/2010/main" val="15244618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7F9561-5076-499F-8296-550E51CA72C0}"/>
              </a:ext>
            </a:extLst>
          </p:cNvPr>
          <p:cNvSpPr>
            <a:spLocks noGrp="1"/>
          </p:cNvSpPr>
          <p:nvPr>
            <p:ph type="title"/>
          </p:nvPr>
        </p:nvSpPr>
        <p:spPr>
          <a:xfrm>
            <a:off x="5355770" y="365125"/>
            <a:ext cx="5998029" cy="1325563"/>
          </a:xfrm>
        </p:spPr>
        <p:txBody>
          <a:bodyPr/>
          <a:lstStyle/>
          <a:p>
            <a:pPr algn="r"/>
            <a:r>
              <a:rPr lang="en-US" dirty="0"/>
              <a:t>REFERENCES</a:t>
            </a:r>
          </a:p>
        </p:txBody>
      </p:sp>
      <p:sp>
        <p:nvSpPr>
          <p:cNvPr id="4" name="Content Placeholder 3">
            <a:extLst>
              <a:ext uri="{FF2B5EF4-FFF2-40B4-BE49-F238E27FC236}">
                <a16:creationId xmlns:a16="http://schemas.microsoft.com/office/drawing/2014/main" id="{2164C763-C691-4504-92E3-1D6EA4E566F0}"/>
              </a:ext>
            </a:extLst>
          </p:cNvPr>
          <p:cNvSpPr>
            <a:spLocks noGrp="1"/>
          </p:cNvSpPr>
          <p:nvPr>
            <p:ph idx="1"/>
          </p:nvPr>
        </p:nvSpPr>
        <p:spPr/>
        <p:txBody>
          <a:bodyPr>
            <a:normAutofit/>
          </a:bodyPr>
          <a:lstStyle/>
          <a:p>
            <a:r>
              <a:rPr lang="en-US" sz="2000" dirty="0"/>
              <a:t>BBC - GCSE: Source of finance. (n.d.). Retrieved December 31st, 2020, from </a:t>
            </a:r>
            <a:r>
              <a:rPr lang="en-US" sz="2000" dirty="0">
                <a:hlinkClick r:id="rId3"/>
              </a:rPr>
              <a:t>https://www.bbc.co.uk/bitesize/guides/zmj7tfr/revision/1</a:t>
            </a:r>
            <a:endParaRPr lang="en-US" sz="2000" dirty="0"/>
          </a:p>
          <a:p>
            <a:r>
              <a:rPr lang="en-ID" sz="1800" dirty="0">
                <a:effectLst/>
                <a:latin typeface="Arial" panose="020B0604020202020204" pitchFamily="34" charset="0"/>
                <a:ea typeface="Times New Roman" panose="02020603050405020304" pitchFamily="18" charset="0"/>
              </a:rPr>
              <a:t>Bhargava, R., Herman, W.  (2020). The </a:t>
            </a:r>
            <a:r>
              <a:rPr lang="en-ID" sz="1800" dirty="0" err="1">
                <a:effectLst/>
                <a:latin typeface="Arial" panose="020B0604020202020204" pitchFamily="34" charset="0"/>
                <a:ea typeface="Times New Roman" panose="02020603050405020304" pitchFamily="18" charset="0"/>
              </a:rPr>
              <a:t>Startup</a:t>
            </a:r>
            <a:r>
              <a:rPr lang="en-ID" sz="1800" dirty="0">
                <a:effectLst/>
                <a:latin typeface="Arial" panose="020B0604020202020204" pitchFamily="34" charset="0"/>
                <a:ea typeface="Times New Roman" panose="02020603050405020304" pitchFamily="18" charset="0"/>
              </a:rPr>
              <a:t> Playbook, 2nd Edition. </a:t>
            </a:r>
            <a:r>
              <a:rPr lang="en-AU" sz="1800" dirty="0">
                <a:effectLst/>
                <a:latin typeface="Arial" panose="020B0604020202020204" pitchFamily="34" charset="0"/>
                <a:ea typeface="Times New Roman" panose="02020603050405020304" pitchFamily="18" charset="0"/>
              </a:rPr>
              <a:t>John Wiley &amp; Sons. </a:t>
            </a:r>
            <a:endParaRPr lang="en-US" sz="2000" dirty="0"/>
          </a:p>
          <a:p>
            <a:r>
              <a:rPr lang="en-US" sz="2000" dirty="0"/>
              <a:t>Hayes, A. (2020). Retrieved December 31st, 2020, from https://www.investopedia.com/terms/b/business-valuation.asp</a:t>
            </a:r>
          </a:p>
          <a:p>
            <a:r>
              <a:rPr lang="en-US" sz="2000" dirty="0"/>
              <a:t>Sherman, F. (2019). How to Calculate the Valuation of a Company | Chron.com. Retrieved December 31st, 2020, from http://smallbusiness.chron.com/calculate-valuation-company-23616.html</a:t>
            </a:r>
          </a:p>
          <a:p>
            <a:r>
              <a:rPr lang="en-US" sz="2000" dirty="0"/>
              <a:t>Glossary of Funding Types – Crunchbase | Knowledge Center. (2017). Retrieved December 31st, 2020, from https://support.crunchbase.com/hc/en-us/articles/115010458467-Glossary-of-Funding-Types</a:t>
            </a:r>
          </a:p>
          <a:p>
            <a:r>
              <a:rPr lang="en-US" sz="2000" dirty="0"/>
              <a:t>Types of Investors for Startups. (n.d.). Retrieved December 31st, 2020, from https://www.rocketlawyer.com/article/types-of-investors-for-startups.rl</a:t>
            </a:r>
          </a:p>
          <a:p>
            <a:endParaRPr lang="en-US" sz="2000" dirty="0"/>
          </a:p>
        </p:txBody>
      </p:sp>
    </p:spTree>
    <p:extLst>
      <p:ext uri="{BB962C8B-B14F-4D97-AF65-F5344CB8AC3E}">
        <p14:creationId xmlns:p14="http://schemas.microsoft.com/office/powerpoint/2010/main" val="42128814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picture containing drawing, light&#10;&#10;Description automatically generated">
            <a:extLst>
              <a:ext uri="{FF2B5EF4-FFF2-40B4-BE49-F238E27FC236}">
                <a16:creationId xmlns:a16="http://schemas.microsoft.com/office/drawing/2014/main" id="{F271814C-9891-EA4D-B8A9-0093A8539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3857" y="3148557"/>
            <a:ext cx="6914034" cy="2231397"/>
          </a:xfrm>
          <a:prstGeom prst="rect">
            <a:avLst/>
          </a:prstGeom>
        </p:spPr>
      </p:pic>
    </p:spTree>
    <p:extLst>
      <p:ext uri="{BB962C8B-B14F-4D97-AF65-F5344CB8AC3E}">
        <p14:creationId xmlns:p14="http://schemas.microsoft.com/office/powerpoint/2010/main" val="2998214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OUTLINE</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dirty="0"/>
              <a:t>Overview</a:t>
            </a:r>
          </a:p>
          <a:p>
            <a:pPr algn="just"/>
            <a:r>
              <a:rPr lang="en-US" dirty="0"/>
              <a:t>Valuation</a:t>
            </a:r>
          </a:p>
          <a:p>
            <a:pPr algn="just"/>
            <a:r>
              <a:rPr lang="en-US" dirty="0"/>
              <a:t>Types of Investors</a:t>
            </a:r>
          </a:p>
          <a:p>
            <a:pPr algn="just"/>
            <a:r>
              <a:rPr lang="en-US" dirty="0"/>
              <a:t>Investment Stages</a:t>
            </a:r>
          </a:p>
        </p:txBody>
      </p:sp>
    </p:spTree>
    <p:extLst>
      <p:ext uri="{BB962C8B-B14F-4D97-AF65-F5344CB8AC3E}">
        <p14:creationId xmlns:p14="http://schemas.microsoft.com/office/powerpoint/2010/main" val="49430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75FBCD-4C37-5846-A1E1-A55F1EFC40AA}"/>
              </a:ext>
            </a:extLst>
          </p:cNvPr>
          <p:cNvSpPr>
            <a:spLocks noGrp="1"/>
          </p:cNvSpPr>
          <p:nvPr>
            <p:ph type="title"/>
          </p:nvPr>
        </p:nvSpPr>
        <p:spPr/>
        <p:txBody>
          <a:bodyPr/>
          <a:lstStyle/>
          <a:p>
            <a:r>
              <a:rPr lang="en-US" dirty="0">
                <a:solidFill>
                  <a:schemeClr val="bg1"/>
                </a:solidFill>
                <a:latin typeface="+mn-lt"/>
              </a:rPr>
              <a:t>Overview</a:t>
            </a:r>
          </a:p>
        </p:txBody>
      </p:sp>
    </p:spTree>
    <p:extLst>
      <p:ext uri="{BB962C8B-B14F-4D97-AF65-F5344CB8AC3E}">
        <p14:creationId xmlns:p14="http://schemas.microsoft.com/office/powerpoint/2010/main" val="2704724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Overview</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6172202" y="1978025"/>
            <a:ext cx="533399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00" dirty="0"/>
              <a:t>Why business need finance?</a:t>
            </a:r>
          </a:p>
          <a:p>
            <a:pPr marL="342900" indent="-342900">
              <a:buFont typeface="Arial" panose="020B0604020202020204" pitchFamily="34" charset="0"/>
              <a:buChar char="•"/>
            </a:pPr>
            <a:r>
              <a:rPr lang="en-US" sz="2800" b="1" dirty="0">
                <a:solidFill>
                  <a:srgbClr val="70AD47"/>
                </a:solidFill>
              </a:rPr>
              <a:t>Start up</a:t>
            </a:r>
            <a:r>
              <a:rPr lang="en-US" sz="2800" dirty="0">
                <a:solidFill>
                  <a:srgbClr val="70AD47"/>
                </a:solidFill>
              </a:rPr>
              <a:t> a business</a:t>
            </a:r>
            <a:r>
              <a:rPr lang="en-US" sz="2800" dirty="0"/>
              <a:t>, e.g., pay for premises, new equipment and advertising.</a:t>
            </a:r>
          </a:p>
          <a:p>
            <a:pPr marL="342900" indent="-342900">
              <a:buFont typeface="Arial" panose="020B0604020202020204" pitchFamily="34" charset="0"/>
              <a:buChar char="•"/>
            </a:pPr>
            <a:r>
              <a:rPr lang="en-US" sz="2800" b="1" dirty="0">
                <a:solidFill>
                  <a:srgbClr val="70AD47"/>
                </a:solidFill>
              </a:rPr>
              <a:t>Run</a:t>
            </a:r>
            <a:r>
              <a:rPr lang="en-US" sz="2800" dirty="0">
                <a:solidFill>
                  <a:srgbClr val="70AD47"/>
                </a:solidFill>
              </a:rPr>
              <a:t> the business</a:t>
            </a:r>
            <a:r>
              <a:rPr lang="en-US" sz="2800" dirty="0"/>
              <a:t>, e.g., having enough cash to pay staff wages and suppliers on time.</a:t>
            </a:r>
          </a:p>
          <a:p>
            <a:pPr marL="342900" indent="-342900">
              <a:buFont typeface="Arial" panose="020B0604020202020204" pitchFamily="34" charset="0"/>
              <a:buChar char="•"/>
            </a:pPr>
            <a:r>
              <a:rPr lang="en-US" sz="2800" b="1" dirty="0">
                <a:solidFill>
                  <a:srgbClr val="70AD47"/>
                </a:solidFill>
              </a:rPr>
              <a:t>Expand</a:t>
            </a:r>
            <a:r>
              <a:rPr lang="en-US" sz="2800" dirty="0">
                <a:solidFill>
                  <a:srgbClr val="70AD47"/>
                </a:solidFill>
              </a:rPr>
              <a:t> the business</a:t>
            </a:r>
            <a:r>
              <a:rPr lang="en-US" sz="2800" dirty="0"/>
              <a:t>, e.g., having funds to pay for a new branch in a different city or country.</a:t>
            </a:r>
          </a:p>
        </p:txBody>
      </p:sp>
      <p:pic>
        <p:nvPicPr>
          <p:cNvPr id="7" name="Picture 6" descr="Graphical user interface, website&#10;&#10;Description automatically generated">
            <a:extLst>
              <a:ext uri="{FF2B5EF4-FFF2-40B4-BE49-F238E27FC236}">
                <a16:creationId xmlns:a16="http://schemas.microsoft.com/office/drawing/2014/main" id="{6E0CC2DB-154B-445D-8D7C-EFC231F011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2084102"/>
            <a:ext cx="5181600" cy="3834384"/>
          </a:xfrm>
          <a:prstGeom prst="rect">
            <a:avLst/>
          </a:prstGeom>
          <a:noFill/>
        </p:spPr>
      </p:pic>
    </p:spTree>
    <p:extLst>
      <p:ext uri="{BB962C8B-B14F-4D97-AF65-F5344CB8AC3E}">
        <p14:creationId xmlns:p14="http://schemas.microsoft.com/office/powerpoint/2010/main" val="1921472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Bootstrap</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800" b="1" dirty="0">
                <a:solidFill>
                  <a:srgbClr val="70AD47"/>
                </a:solidFill>
              </a:rPr>
              <a:t>Bootstrap</a:t>
            </a:r>
            <a:r>
              <a:rPr lang="en-US" sz="2800" dirty="0"/>
              <a:t> is a situation in which an entrepreneur starts a company with little capital</a:t>
            </a:r>
          </a:p>
          <a:p>
            <a:pPr marL="342900" indent="-342900">
              <a:buFont typeface="Arial" panose="020B0604020202020204" pitchFamily="34" charset="0"/>
              <a:buChar char="•"/>
            </a:pPr>
            <a:r>
              <a:rPr lang="en-US" sz="2800" dirty="0"/>
              <a:t>An individual is said to be boot strapping when he or she attempts to found and build a company from </a:t>
            </a:r>
            <a:r>
              <a:rPr lang="en-US" sz="2800" b="1" dirty="0">
                <a:solidFill>
                  <a:srgbClr val="ED7D31"/>
                </a:solidFill>
              </a:rPr>
              <a:t>personal finances</a:t>
            </a:r>
            <a:r>
              <a:rPr lang="en-US" sz="2800" dirty="0">
                <a:solidFill>
                  <a:srgbClr val="ED7D31"/>
                </a:solidFill>
              </a:rPr>
              <a:t> </a:t>
            </a:r>
            <a:r>
              <a:rPr lang="en-US" sz="2800" dirty="0"/>
              <a:t>or from the </a:t>
            </a:r>
            <a:r>
              <a:rPr lang="en-US" sz="2800" b="1" dirty="0">
                <a:solidFill>
                  <a:srgbClr val="ED7D31"/>
                </a:solidFill>
              </a:rPr>
              <a:t>operating revenues </a:t>
            </a:r>
            <a:r>
              <a:rPr lang="en-US" sz="2800" dirty="0"/>
              <a:t>of the new company</a:t>
            </a:r>
          </a:p>
        </p:txBody>
      </p:sp>
      <p:pic>
        <p:nvPicPr>
          <p:cNvPr id="4" name="Picture 3">
            <a:extLst>
              <a:ext uri="{FF2B5EF4-FFF2-40B4-BE49-F238E27FC236}">
                <a16:creationId xmlns:a16="http://schemas.microsoft.com/office/drawing/2014/main" id="{65C1C517-F94F-438B-A403-5D9C21AEF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4178300"/>
            <a:ext cx="4572000" cy="2286000"/>
          </a:xfrm>
          <a:prstGeom prst="rect">
            <a:avLst/>
          </a:prstGeom>
        </p:spPr>
      </p:pic>
      <p:sp>
        <p:nvSpPr>
          <p:cNvPr id="7" name="Rectangle 6">
            <a:extLst>
              <a:ext uri="{FF2B5EF4-FFF2-40B4-BE49-F238E27FC236}">
                <a16:creationId xmlns:a16="http://schemas.microsoft.com/office/drawing/2014/main" id="{C09B647E-27DE-4C99-B2F8-A54ED97C31C3}"/>
              </a:ext>
            </a:extLst>
          </p:cNvPr>
          <p:cNvSpPr/>
          <p:nvPr/>
        </p:nvSpPr>
        <p:spPr>
          <a:xfrm>
            <a:off x="3848100" y="6476810"/>
            <a:ext cx="4572000" cy="276999"/>
          </a:xfrm>
          <a:prstGeom prst="rect">
            <a:avLst/>
          </a:prstGeom>
        </p:spPr>
        <p:txBody>
          <a:bodyP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http://fi.co/system/upload/Bootstrapping_definition.jpg</a:t>
            </a:r>
          </a:p>
        </p:txBody>
      </p:sp>
    </p:spTree>
    <p:extLst>
      <p:ext uri="{BB962C8B-B14F-4D97-AF65-F5344CB8AC3E}">
        <p14:creationId xmlns:p14="http://schemas.microsoft.com/office/powerpoint/2010/main" val="3368957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75FBCD-4C37-5846-A1E1-A55F1EFC40AA}"/>
              </a:ext>
            </a:extLst>
          </p:cNvPr>
          <p:cNvSpPr>
            <a:spLocks noGrp="1"/>
          </p:cNvSpPr>
          <p:nvPr>
            <p:ph type="title"/>
          </p:nvPr>
        </p:nvSpPr>
        <p:spPr/>
        <p:txBody>
          <a:bodyPr/>
          <a:lstStyle/>
          <a:p>
            <a:r>
              <a:rPr lang="en-US" dirty="0">
                <a:solidFill>
                  <a:schemeClr val="bg1"/>
                </a:solidFill>
                <a:latin typeface="+mn-lt"/>
              </a:rPr>
              <a:t>Valuation</a:t>
            </a:r>
          </a:p>
        </p:txBody>
      </p:sp>
    </p:spTree>
    <p:extLst>
      <p:ext uri="{BB962C8B-B14F-4D97-AF65-F5344CB8AC3E}">
        <p14:creationId xmlns:p14="http://schemas.microsoft.com/office/powerpoint/2010/main" val="901710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Business Valuation</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dirty="0"/>
              <a:t>Business valuation determines </a:t>
            </a:r>
            <a:r>
              <a:rPr lang="en-US" b="1" dirty="0">
                <a:solidFill>
                  <a:srgbClr val="70AD47"/>
                </a:solidFill>
              </a:rPr>
              <a:t>the economic value</a:t>
            </a:r>
            <a:r>
              <a:rPr lang="en-US" dirty="0"/>
              <a:t> of a business or business unit.</a:t>
            </a:r>
          </a:p>
          <a:p>
            <a:pPr>
              <a:buFont typeface="Arial" panose="020B0604020202020204" pitchFamily="34" charset="0"/>
              <a:buChar char="•"/>
            </a:pPr>
            <a:r>
              <a:rPr lang="en-US" dirty="0"/>
              <a:t>Business valuation can be used to determine the </a:t>
            </a:r>
            <a:r>
              <a:rPr lang="en-US" b="1" dirty="0">
                <a:solidFill>
                  <a:srgbClr val="70AD47"/>
                </a:solidFill>
              </a:rPr>
              <a:t>fair value </a:t>
            </a:r>
            <a:r>
              <a:rPr lang="en-US" dirty="0"/>
              <a:t>of a business for a variety of reasons, including sale value, establishing partner ownership, taxation, and even divorce proceedings.</a:t>
            </a:r>
          </a:p>
          <a:p>
            <a:pPr>
              <a:buFont typeface="Arial" panose="020B0604020202020204" pitchFamily="34" charset="0"/>
              <a:buChar char="•"/>
            </a:pPr>
            <a:r>
              <a:rPr lang="en-US" dirty="0"/>
              <a:t>Several methods of valuing a business exist, such as looking at its market cap, earnings multipliers, or book value, among others.</a:t>
            </a:r>
          </a:p>
        </p:txBody>
      </p:sp>
    </p:spTree>
    <p:extLst>
      <p:ext uri="{BB962C8B-B14F-4D97-AF65-F5344CB8AC3E}">
        <p14:creationId xmlns:p14="http://schemas.microsoft.com/office/powerpoint/2010/main" val="1992734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FB1105D-91DB-48DB-B019-B032F01EC572}"/>
              </a:ext>
            </a:extLst>
          </p:cNvPr>
          <p:cNvSpPr txBox="1">
            <a:spLocks/>
          </p:cNvSpPr>
          <p:nvPr/>
        </p:nvSpPr>
        <p:spPr>
          <a:xfrm>
            <a:off x="2441358" y="517525"/>
            <a:ext cx="90648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dirty="0"/>
              <a:t>How to Calculate the Valuation of a Company</a:t>
            </a:r>
          </a:p>
        </p:txBody>
      </p:sp>
      <p:sp>
        <p:nvSpPr>
          <p:cNvPr id="6" name="Content Placeholder 1">
            <a:extLst>
              <a:ext uri="{FF2B5EF4-FFF2-40B4-BE49-F238E27FC236}">
                <a16:creationId xmlns:a16="http://schemas.microsoft.com/office/drawing/2014/main" id="{4A37CF08-CAD1-4930-B1E0-18C00031B846}"/>
              </a:ext>
            </a:extLst>
          </p:cNvPr>
          <p:cNvSpPr txBox="1">
            <a:spLocks/>
          </p:cNvSpPr>
          <p:nvPr/>
        </p:nvSpPr>
        <p:spPr>
          <a:xfrm>
            <a:off x="1109709" y="1978025"/>
            <a:ext cx="10396491" cy="435133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Valuation of Business by Stock Price</a:t>
            </a:r>
          </a:p>
          <a:p>
            <a:pPr lvl="1"/>
            <a:r>
              <a:rPr lang="en-US" dirty="0"/>
              <a:t>When a company is publicly traded, it's relatively simple to come up with a market value using the stock price. Say the company has 500,000 publicly traded shares, and they're currently selling at $20 each. At that price, the worth of the total shares is $10 million.</a:t>
            </a:r>
          </a:p>
          <a:p>
            <a:pPr lvl="1"/>
            <a:r>
              <a:rPr lang="en-US" dirty="0"/>
              <a:t>This is the simplest way to set a price, but it's not the best. The share price is based on the perceived value of the company, which may not reflect the actual worth. The subjective side of stock prices is one reason they fluctuate. Using stock price solely for valuation is risky because:</a:t>
            </a:r>
          </a:p>
          <a:p>
            <a:pPr lvl="1"/>
            <a:r>
              <a:rPr lang="en-US" dirty="0"/>
              <a:t>Investors may base the share price on the anticipated success of a soon-to-launch new product. When the product debuts, it could flatline, and shares plummet.</a:t>
            </a:r>
          </a:p>
          <a:p>
            <a:pPr lvl="1"/>
            <a:r>
              <a:rPr lang="en-US" dirty="0"/>
              <a:t>The investors buying up the stock may not have made a serious valuation of the business.</a:t>
            </a:r>
          </a:p>
          <a:p>
            <a:pPr lvl="1"/>
            <a:r>
              <a:rPr lang="en-US" dirty="0"/>
              <a:t>Investors may anticipate future growth that doesn't happen.</a:t>
            </a:r>
          </a:p>
          <a:p>
            <a:pPr lvl="1"/>
            <a:r>
              <a:rPr lang="en-US" dirty="0"/>
              <a:t>Investors may assume that because the company grew last year, it will grow as much in the coming year. That doesn't always happen.</a:t>
            </a:r>
          </a:p>
          <a:p>
            <a:pPr lvl="1"/>
            <a:r>
              <a:rPr lang="en-US" dirty="0"/>
              <a:t>The stock price may be a response to temporary lousy news that doesn't reflect the company's underlying value. </a:t>
            </a:r>
          </a:p>
          <a:p>
            <a:pPr lvl="1"/>
            <a:r>
              <a:rPr lang="en-US" dirty="0"/>
              <a:t>If the company isn't heavily traded, the share price may not mean much.</a:t>
            </a:r>
          </a:p>
          <a:p>
            <a:pPr lvl="1"/>
            <a:r>
              <a:rPr lang="en-US" dirty="0"/>
              <a:t>Of course, if your company isn't publicly traded, and most small businesses aren't, you need to use a different method to establish the company's value.</a:t>
            </a:r>
          </a:p>
        </p:txBody>
      </p:sp>
    </p:spTree>
    <p:extLst>
      <p:ext uri="{BB962C8B-B14F-4D97-AF65-F5344CB8AC3E}">
        <p14:creationId xmlns:p14="http://schemas.microsoft.com/office/powerpoint/2010/main" val="3283119211"/>
      </p:ext>
    </p:extLst>
  </p:cSld>
  <p:clrMapOvr>
    <a:masterClrMapping/>
  </p:clrMapOvr>
</p:sld>
</file>

<file path=ppt/theme/theme1.xml><?xml version="1.0" encoding="utf-8"?>
<a:theme xmlns:a="http://schemas.openxmlformats.org/drawingml/2006/main" name="Theme1-99202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992020" id="{02000B11-01B0-4294-AF67-4CAC9E3984A1}" vid="{D7DE1880-873A-4874-A3AA-BED8D3DAADA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78AE1032-A8B9-5B44-B340-1FD84514A10A}" vid="{64BC4D9F-7E3C-A64B-B322-C9A2C85C8C2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635F49DC82FA4F89C8BAA8A53B6F2C" ma:contentTypeVersion="4" ma:contentTypeDescription="Create a new document." ma:contentTypeScope="" ma:versionID="8db32d30f7563d6262e760af3ca99aed">
  <xsd:schema xmlns:xsd="http://www.w3.org/2001/XMLSchema" xmlns:xs="http://www.w3.org/2001/XMLSchema" xmlns:p="http://schemas.microsoft.com/office/2006/metadata/properties" xmlns:ns2="ed94b2a2-3b81-46c5-b356-ffef8ec0df2f" targetNamespace="http://schemas.microsoft.com/office/2006/metadata/properties" ma:root="true" ma:fieldsID="aecaffcbb5d79f4b7fcf47eb7ffbd5d5" ns2:_="">
    <xsd:import namespace="ed94b2a2-3b81-46c5-b356-ffef8ec0df2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4b2a2-3b81-46c5-b356-ffef8ec0df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C12622-0869-487A-B30E-637A260B46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4b2a2-3b81-46c5-b356-ffef8ec0df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9539044-740A-48B1-A323-71521557AC3D}">
  <ds:schemaRefs>
    <ds:schemaRef ds:uri="http://schemas.microsoft.com/sharepoint/v3/contenttype/forms"/>
  </ds:schemaRefs>
</ds:datastoreItem>
</file>

<file path=customXml/itemProps3.xml><?xml version="1.0" encoding="utf-8"?>
<ds:datastoreItem xmlns:ds="http://schemas.openxmlformats.org/officeDocument/2006/customXml" ds:itemID="{C305E9B9-98A5-45FD-ABB2-290860000D7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976</TotalTime>
  <Words>2968</Words>
  <Application>Microsoft Office PowerPoint</Application>
  <PresentationFormat>Widescreen</PresentationFormat>
  <Paragraphs>155</Paragraphs>
  <Slides>29</Slides>
  <Notes>0</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29</vt:i4>
      </vt:variant>
    </vt:vector>
  </HeadingPairs>
  <TitlesOfParts>
    <vt:vector size="36" baseType="lpstr">
      <vt:lpstr>Arial</vt:lpstr>
      <vt:lpstr>Calibri</vt:lpstr>
      <vt:lpstr>Calibri Light</vt:lpstr>
      <vt:lpstr>Theme1-992020</vt:lpstr>
      <vt:lpstr>Custom Design</vt:lpstr>
      <vt:lpstr>1_Custom Design</vt:lpstr>
      <vt:lpstr>Theme1</vt:lpstr>
      <vt:lpstr>ENTR6081 – Entrepreneurship</vt:lpstr>
      <vt:lpstr>PowerPoint Presentation</vt:lpstr>
      <vt:lpstr>PowerPoint Presentation</vt:lpstr>
      <vt:lpstr>Overview</vt:lpstr>
      <vt:lpstr>PowerPoint Presentation</vt:lpstr>
      <vt:lpstr>PowerPoint Presentation</vt:lpstr>
      <vt:lpstr>Valuation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Investors</vt:lpstr>
      <vt:lpstr>PowerPoint Presentation</vt:lpstr>
      <vt:lpstr>PowerPoint Presentation</vt:lpstr>
      <vt:lpstr>PowerPoint Presentation</vt:lpstr>
      <vt:lpstr>PowerPoint Presentation</vt:lpstr>
      <vt:lpstr>PowerPoint Presentation</vt:lpstr>
      <vt:lpstr>PowerPoint Presentation</vt:lpstr>
      <vt:lpstr>Investment Stages</vt:lpstr>
      <vt:lpstr>PowerPoint Presentation</vt:lpstr>
      <vt:lpstr>PowerPoint Presentation</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ENTR6081 – Entrepreneurship</dc:title>
  <dc:creator>DESMAN HIDAYAT</dc:creator>
  <cp:lastModifiedBy>Dini Anggraini</cp:lastModifiedBy>
  <cp:revision>14</cp:revision>
  <dcterms:created xsi:type="dcterms:W3CDTF">2020-12-31T15:11:58Z</dcterms:created>
  <dcterms:modified xsi:type="dcterms:W3CDTF">2021-01-08T10:51:08Z</dcterms:modified>
</cp:coreProperties>
</file>